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2" r:id="rId1"/>
  </p:sldMasterIdLst>
  <p:notesMasterIdLst>
    <p:notesMasterId r:id="rId9"/>
  </p:notesMasterIdLst>
  <p:sldIdLst>
    <p:sldId id="257" r:id="rId2"/>
    <p:sldId id="264" r:id="rId3"/>
    <p:sldId id="256" r:id="rId4"/>
    <p:sldId id="270" r:id="rId5"/>
    <p:sldId id="269" r:id="rId6"/>
    <p:sldId id="268" r:id="rId7"/>
    <p:sldId id="261"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Josefin Sans SemiBold" panose="020B0604020202020204" charset="0"/>
      <p:regular r:id="rId14"/>
      <p:bold r:id="rId15"/>
      <p:italic r:id="rId16"/>
      <p:boldItalic r:id="rId17"/>
    </p:embeddedFont>
    <p:embeddedFont>
      <p:font typeface="Julius Sans On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E8C"/>
    <a:srgbClr val="96D2C3"/>
    <a:srgbClr val="FFC3C3"/>
    <a:srgbClr val="FFFFFF"/>
    <a:srgbClr val="BE8228"/>
    <a:srgbClr val="5BB19C"/>
    <a:srgbClr val="208E9B"/>
    <a:srgbClr val="112A48"/>
    <a:srgbClr val="1A7B73"/>
    <a:srgbClr val="CFF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snapToObjects="1">
      <p:cViewPr>
        <p:scale>
          <a:sx n="63" d="100"/>
          <a:sy n="63" d="100"/>
        </p:scale>
        <p:origin x="804" y="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ED81-9DA7-42E1-9DC1-868A7A3F7341}" type="datetimeFigureOut">
              <a:rPr lang="de-DE" smtClean="0"/>
              <a:t>04.07.2020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BABBA-845F-4365-B874-9561BBB21A68}" type="slidenum">
              <a:rPr lang="de-DE" smtClean="0"/>
              <a:t>‹Nr.›</a:t>
            </a:fld>
            <a:endParaRPr lang="de-DE"/>
          </a:p>
        </p:txBody>
      </p:sp>
    </p:spTree>
    <p:extLst>
      <p:ext uri="{BB962C8B-B14F-4D97-AF65-F5344CB8AC3E}">
        <p14:creationId xmlns:p14="http://schemas.microsoft.com/office/powerpoint/2010/main" val="1551083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Hallo ich bin Lea und ich bin Teil des Teams </a:t>
            </a:r>
            <a:r>
              <a:rPr lang="de-DE" sz="1200" kern="1200" dirty="0" err="1">
                <a:solidFill>
                  <a:schemeClr val="tx1"/>
                </a:solidFill>
                <a:effectLst/>
                <a:latin typeface="+mn-lt"/>
                <a:ea typeface="+mn-ea"/>
                <a:cs typeface="+mn-cs"/>
              </a:rPr>
              <a:t>TheVillaIns</a:t>
            </a:r>
            <a:r>
              <a:rPr lang="de-DE" sz="1200" kern="1200" dirty="0">
                <a:solidFill>
                  <a:schemeClr val="tx1"/>
                </a:solidFill>
                <a:effectLst/>
                <a:latin typeface="+mn-lt"/>
                <a:ea typeface="+mn-ea"/>
                <a:cs typeface="+mn-cs"/>
              </a:rPr>
              <a:t>, das mit </a:t>
            </a:r>
            <a:r>
              <a:rPr lang="de-DE" sz="1200" kern="1200" dirty="0" err="1">
                <a:solidFill>
                  <a:schemeClr val="tx1"/>
                </a:solidFill>
                <a:effectLst/>
                <a:latin typeface="+mn-lt"/>
                <a:ea typeface="+mn-ea"/>
                <a:cs typeface="+mn-cs"/>
              </a:rPr>
              <a:t>MajorelleMystery</a:t>
            </a:r>
            <a:r>
              <a:rPr lang="de-DE" sz="1200" kern="1200" dirty="0">
                <a:solidFill>
                  <a:schemeClr val="tx1"/>
                </a:solidFill>
                <a:effectLst/>
                <a:latin typeface="+mn-lt"/>
                <a:ea typeface="+mn-ea"/>
                <a:cs typeface="+mn-cs"/>
              </a:rPr>
              <a:t> beim diesjährigen CDV Saar-</a:t>
            </a:r>
            <a:r>
              <a:rPr lang="de-DE" sz="1200" kern="1200" dirty="0" err="1">
                <a:solidFill>
                  <a:schemeClr val="tx1"/>
                </a:solidFill>
                <a:effectLst/>
                <a:latin typeface="+mn-lt"/>
                <a:ea typeface="+mn-ea"/>
                <a:cs typeface="+mn-cs"/>
              </a:rPr>
              <a:t>Lor</a:t>
            </a:r>
            <a:r>
              <a:rPr lang="de-DE" sz="1200" kern="1200" dirty="0">
                <a:solidFill>
                  <a:schemeClr val="tx1"/>
                </a:solidFill>
                <a:effectLst/>
                <a:latin typeface="+mn-lt"/>
                <a:ea typeface="+mn-ea"/>
                <a:cs typeface="+mn-cs"/>
              </a:rPr>
              <a:t>-Lux teilnimmt.</a:t>
            </a:r>
            <a:endParaRPr lang="de-DE" dirty="0">
              <a:effectLst/>
            </a:endParaRPr>
          </a:p>
          <a:p>
            <a:br>
              <a:rPr lang="de-DE" dirty="0"/>
            </a:br>
            <a:endParaRPr lang="de-DE" dirty="0"/>
          </a:p>
          <a:p>
            <a:r>
              <a:rPr lang="de-DE" sz="1200" kern="1200" dirty="0" err="1">
                <a:solidFill>
                  <a:schemeClr val="tx1"/>
                </a:solidFill>
                <a:effectLst/>
                <a:latin typeface="+mn-lt"/>
                <a:ea typeface="+mn-ea"/>
                <a:cs typeface="+mn-cs"/>
              </a:rPr>
              <a:t>MajorelleMystery</a:t>
            </a:r>
            <a:r>
              <a:rPr lang="de-DE" sz="1200" kern="1200" dirty="0">
                <a:solidFill>
                  <a:schemeClr val="tx1"/>
                </a:solidFill>
                <a:effectLst/>
                <a:latin typeface="+mn-lt"/>
                <a:ea typeface="+mn-ea"/>
                <a:cs typeface="+mn-cs"/>
              </a:rPr>
              <a:t> wird ein virtuelles Escape-Room-Spiel sein, bei dem der clevere Spieler dem Detektiv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dabei helfen muss der Jugendstil-Villa in Nancy zu entkommen. Die ehemaligen Bewohner der Villa langweilen sich in ihrem Geisterdasein und halten den jungen Detektiv durch Aufgaben und Rätsel auf Trab um ein wenig Unterhaltung zu haben, bevor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die Villa wieder verlässt.</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1</a:t>
            </a:fld>
            <a:endParaRPr lang="de-DE"/>
          </a:p>
        </p:txBody>
      </p:sp>
    </p:spTree>
    <p:extLst>
      <p:ext uri="{BB962C8B-B14F-4D97-AF65-F5344CB8AC3E}">
        <p14:creationId xmlns:p14="http://schemas.microsoft.com/office/powerpoint/2010/main" val="21478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Das Spiel wird in Englisch, Französisch und Deutsch verfügbar sein und erzählt - neben der erdachten Geschichte von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 die Geschichte der Villa. </a:t>
            </a:r>
            <a:br>
              <a:rPr lang="de-DE" dirty="0"/>
            </a:br>
            <a:r>
              <a:rPr lang="de-DE" sz="1200" kern="1200" dirty="0">
                <a:solidFill>
                  <a:schemeClr val="tx1"/>
                </a:solidFill>
                <a:effectLst/>
                <a:latin typeface="+mn-lt"/>
                <a:ea typeface="+mn-ea"/>
                <a:cs typeface="+mn-cs"/>
              </a:rPr>
              <a:t>Wir nutzen </a:t>
            </a:r>
            <a:r>
              <a:rPr lang="de-DE" sz="1200" kern="1200" dirty="0" err="1">
                <a:solidFill>
                  <a:schemeClr val="tx1"/>
                </a:solidFill>
                <a:effectLst/>
                <a:latin typeface="+mn-lt"/>
                <a:ea typeface="+mn-ea"/>
                <a:cs typeface="+mn-cs"/>
              </a:rPr>
              <a:t>Discord</a:t>
            </a:r>
            <a:r>
              <a:rPr lang="de-DE" sz="1200" kern="1200" dirty="0">
                <a:solidFill>
                  <a:schemeClr val="tx1"/>
                </a:solidFill>
                <a:effectLst/>
                <a:latin typeface="+mn-lt"/>
                <a:ea typeface="+mn-ea"/>
                <a:cs typeface="+mn-cs"/>
              </a:rPr>
              <a:t> als Kommunikationsplattform, </a:t>
            </a:r>
            <a:r>
              <a:rPr lang="de-DE" sz="1200" kern="1200" dirty="0" err="1">
                <a:solidFill>
                  <a:schemeClr val="tx1"/>
                </a:solidFill>
                <a:effectLst/>
                <a:latin typeface="+mn-lt"/>
                <a:ea typeface="+mn-ea"/>
                <a:cs typeface="+mn-cs"/>
              </a:rPr>
              <a:t>Trello</a:t>
            </a:r>
            <a:r>
              <a:rPr lang="de-DE" sz="1200" kern="1200" dirty="0">
                <a:solidFill>
                  <a:schemeClr val="tx1"/>
                </a:solidFill>
                <a:effectLst/>
                <a:latin typeface="+mn-lt"/>
                <a:ea typeface="+mn-ea"/>
                <a:cs typeface="+mn-cs"/>
              </a:rPr>
              <a:t> zur Organisation und unter @MajMys kann man uns bei Twitter folgen.</a:t>
            </a:r>
            <a:r>
              <a:rPr lang="de-DE" dirty="0"/>
              <a:t> </a:t>
            </a:r>
          </a:p>
          <a:p>
            <a:r>
              <a:rPr lang="de-DE" sz="1200" kern="1200" dirty="0">
                <a:solidFill>
                  <a:schemeClr val="tx1"/>
                </a:solidFill>
                <a:effectLst/>
                <a:latin typeface="+mn-lt"/>
                <a:ea typeface="+mn-ea"/>
                <a:cs typeface="+mn-cs"/>
              </a:rPr>
              <a:t>Das Spiel wird zweidimensional in der Game-</a:t>
            </a:r>
            <a:r>
              <a:rPr lang="de-DE" sz="1200" kern="1200" dirty="0" err="1">
                <a:solidFill>
                  <a:schemeClr val="tx1"/>
                </a:solidFill>
                <a:effectLst/>
                <a:latin typeface="+mn-lt"/>
                <a:ea typeface="+mn-ea"/>
                <a:cs typeface="+mn-cs"/>
              </a:rPr>
              <a:t>Enginge</a:t>
            </a:r>
            <a:r>
              <a:rPr lang="de-DE" sz="1200" kern="1200" dirty="0">
                <a:solidFill>
                  <a:schemeClr val="tx1"/>
                </a:solidFill>
                <a:effectLst/>
                <a:latin typeface="+mn-lt"/>
                <a:ea typeface="+mn-ea"/>
                <a:cs typeface="+mn-cs"/>
              </a:rPr>
              <a:t> Godot und dem Framework </a:t>
            </a:r>
            <a:r>
              <a:rPr lang="de-DE" sz="1200" kern="1200" dirty="0" err="1">
                <a:solidFill>
                  <a:schemeClr val="tx1"/>
                </a:solidFill>
                <a:effectLst/>
                <a:latin typeface="+mn-lt"/>
                <a:ea typeface="+mn-ea"/>
                <a:cs typeface="+mn-cs"/>
              </a:rPr>
              <a:t>Escoria</a:t>
            </a:r>
            <a:r>
              <a:rPr lang="de-DE" sz="1200" kern="1200" dirty="0">
                <a:solidFill>
                  <a:schemeClr val="tx1"/>
                </a:solidFill>
                <a:effectLst/>
                <a:latin typeface="+mn-lt"/>
                <a:ea typeface="+mn-ea"/>
                <a:cs typeface="+mn-cs"/>
              </a:rPr>
              <a:t> mit der Referenz </a:t>
            </a:r>
            <a:r>
              <a:rPr lang="de-DE" sz="1200" kern="1200" dirty="0" err="1">
                <a:solidFill>
                  <a:schemeClr val="tx1"/>
                </a:solidFill>
                <a:effectLst/>
                <a:latin typeface="+mn-lt"/>
                <a:ea typeface="+mn-ea"/>
                <a:cs typeface="+mn-cs"/>
              </a:rPr>
              <a:t>Escoria</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Daiza</a:t>
            </a:r>
            <a:r>
              <a:rPr lang="de-DE" sz="1200" kern="1200" dirty="0">
                <a:solidFill>
                  <a:schemeClr val="tx1"/>
                </a:solidFill>
                <a:effectLst/>
                <a:latin typeface="+mn-lt"/>
                <a:ea typeface="+mn-ea"/>
                <a:cs typeface="+mn-cs"/>
              </a:rPr>
              <a:t> gecodet und basiert vor allem auf Bilddaten aus der Villa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Derzeit gibt es keine Verknüpfung mit anderen Datensätzen, diese könnte jedoch erfolgen, falls das Projekt nach der Preisverleihung fortgeführt wird.</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2</a:t>
            </a:fld>
            <a:endParaRPr lang="de-DE"/>
          </a:p>
        </p:txBody>
      </p:sp>
    </p:spTree>
    <p:extLst>
      <p:ext uri="{BB962C8B-B14F-4D97-AF65-F5344CB8AC3E}">
        <p14:creationId xmlns:p14="http://schemas.microsoft.com/office/powerpoint/2010/main" val="108419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Wir haben dabei durchaus </a:t>
            </a:r>
            <a:r>
              <a:rPr lang="de-DE" sz="1200" kern="1200" dirty="0" err="1">
                <a:solidFill>
                  <a:schemeClr val="tx1"/>
                </a:solidFill>
                <a:effectLst/>
                <a:latin typeface="+mn-lt"/>
                <a:ea typeface="+mn-ea"/>
                <a:cs typeface="+mn-cs"/>
              </a:rPr>
              <a:t>vermittlerischen</a:t>
            </a:r>
            <a:r>
              <a:rPr lang="de-DE" sz="1200" kern="1200" dirty="0">
                <a:solidFill>
                  <a:schemeClr val="tx1"/>
                </a:solidFill>
                <a:effectLst/>
                <a:latin typeface="+mn-lt"/>
                <a:ea typeface="+mn-ea"/>
                <a:cs typeface="+mn-cs"/>
              </a:rPr>
              <a:t> Anspruch und wollen neben dem Spaßfaktor sowohl die wunderschöne Jugendstilvilla als auch das Leben der Familie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darstellen.</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3</a:t>
            </a:fld>
            <a:endParaRPr lang="de-DE"/>
          </a:p>
        </p:txBody>
      </p:sp>
    </p:spTree>
    <p:extLst>
      <p:ext uri="{BB962C8B-B14F-4D97-AF65-F5344CB8AC3E}">
        <p14:creationId xmlns:p14="http://schemas.microsoft.com/office/powerpoint/2010/main" val="362024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Dabei soll in der Theorie am Ende jedes Level als separates Spiel anwählbar sein. In jedem Level wird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von einem anderen Geist aus der Familie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durch dessen Lieblingsräume in der Villa geleitet. Wir werden es bis zur Preisverleihung jedoch nicht schaffen all dies umzusetzen.</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4</a:t>
            </a:fld>
            <a:endParaRPr lang="de-DE"/>
          </a:p>
        </p:txBody>
      </p:sp>
    </p:spTree>
    <p:extLst>
      <p:ext uri="{BB962C8B-B14F-4D97-AF65-F5344CB8AC3E}">
        <p14:creationId xmlns:p14="http://schemas.microsoft.com/office/powerpoint/2010/main" val="990299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Das Team besteht dabei aus einem Java-Entwicklern, Studierenden aus Mitteldeutschland, dem Saarland und Franken, berufstätigen Unterstützern und zu guter Letzt auch der Datengeberin Sophie Toulouse - die für die Villa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arbeitet - selbst. Die Kommunikation erfolgt also dreisprachig in Französisch, Deutsch und Englisch, daher sind diese Sprachen als Spielsprachen auch prädestiniert. </a:t>
            </a:r>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6</a:t>
            </a:fld>
            <a:endParaRPr lang="de-DE"/>
          </a:p>
        </p:txBody>
      </p:sp>
    </p:spTree>
    <p:extLst>
      <p:ext uri="{BB962C8B-B14F-4D97-AF65-F5344CB8AC3E}">
        <p14:creationId xmlns:p14="http://schemas.microsoft.com/office/powerpoint/2010/main" val="397259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31711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46509"/>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fif"/></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jp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8.jpg"/><Relationship Id="rId7"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35.jpg"/><Relationship Id="rId5" Type="http://schemas.openxmlformats.org/officeDocument/2006/relationships/image" Target="../media/image30.png"/><Relationship Id="rId10" Type="http://schemas.openxmlformats.org/officeDocument/2006/relationships/image" Target="../media/image34.jpg"/><Relationship Id="rId4" Type="http://schemas.openxmlformats.org/officeDocument/2006/relationships/image" Target="../media/image29.jpg"/><Relationship Id="rId9"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3C3"/>
        </a:solidFill>
        <a:effectLst/>
      </p:bgPr>
    </p:bg>
    <p:spTree>
      <p:nvGrpSpPr>
        <p:cNvPr id="1" name=""/>
        <p:cNvGrpSpPr/>
        <p:nvPr/>
      </p:nvGrpSpPr>
      <p:grpSpPr>
        <a:xfrm>
          <a:off x="0" y="0"/>
          <a:ext cx="0" cy="0"/>
          <a:chOff x="0" y="0"/>
          <a:chExt cx="0" cy="0"/>
        </a:xfrm>
      </p:grpSpPr>
      <p:sp>
        <p:nvSpPr>
          <p:cNvPr id="12" name="Snip Diagonal Corner Rectangle 11">
            <a:extLst>
              <a:ext uri="{FF2B5EF4-FFF2-40B4-BE49-F238E27FC236}">
                <a16:creationId xmlns:a16="http://schemas.microsoft.com/office/drawing/2014/main" id="{9EE03437-D8FC-7C42-98D6-25D58E3C08E4}"/>
              </a:ext>
            </a:extLst>
          </p:cNvPr>
          <p:cNvSpPr/>
          <p:nvPr/>
        </p:nvSpPr>
        <p:spPr>
          <a:xfrm rot="5400000">
            <a:off x="4535526" y="-1609986"/>
            <a:ext cx="4381495" cy="9868427"/>
          </a:xfrm>
          <a:prstGeom prst="snip2SameRect">
            <a:avLst/>
          </a:prstGeom>
          <a:solidFill>
            <a:srgbClr val="96D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a:t>
            </a:r>
          </a:p>
        </p:txBody>
      </p:sp>
      <p:sp>
        <p:nvSpPr>
          <p:cNvPr id="4" name="TextBox 3">
            <a:extLst>
              <a:ext uri="{FF2B5EF4-FFF2-40B4-BE49-F238E27FC236}">
                <a16:creationId xmlns:a16="http://schemas.microsoft.com/office/drawing/2014/main" id="{9D055E44-EC76-6145-BFC9-7A54EC8009C3}"/>
              </a:ext>
            </a:extLst>
          </p:cNvPr>
          <p:cNvSpPr txBox="1"/>
          <p:nvPr/>
        </p:nvSpPr>
        <p:spPr>
          <a:xfrm>
            <a:off x="6096000" y="1734553"/>
            <a:ext cx="4303940" cy="1231106"/>
          </a:xfrm>
          <a:prstGeom prst="rect">
            <a:avLst/>
          </a:prstGeom>
          <a:noFill/>
          <a:ln w="28575">
            <a:noFill/>
          </a:ln>
        </p:spPr>
        <p:txBody>
          <a:bodyPr wrap="square" lIns="0" tIns="0" rIns="0" bIns="0" rtlCol="0" anchor="t" anchorCtr="0">
            <a:spAutoFit/>
          </a:bodyPr>
          <a:lstStyle/>
          <a:p>
            <a:r>
              <a:rPr lang="en-US" sz="4000" cap="all" spc="1000" dirty="0">
                <a:solidFill>
                  <a:schemeClr val="bg1"/>
                </a:solidFill>
                <a:latin typeface="Josefin Sans SemiBold" pitchFamily="2" charset="77"/>
              </a:rPr>
              <a:t>Majorelle Mystery</a:t>
            </a:r>
          </a:p>
        </p:txBody>
      </p:sp>
      <p:cxnSp>
        <p:nvCxnSpPr>
          <p:cNvPr id="18" name="Straight Connector 17">
            <a:extLst>
              <a:ext uri="{FF2B5EF4-FFF2-40B4-BE49-F238E27FC236}">
                <a16:creationId xmlns:a16="http://schemas.microsoft.com/office/drawing/2014/main" id="{83167E4B-4A06-264B-980B-E9C0C208B2DE}"/>
              </a:ext>
            </a:extLst>
          </p:cNvPr>
          <p:cNvCxnSpPr>
            <a:cxnSpLocks/>
          </p:cNvCxnSpPr>
          <p:nvPr/>
        </p:nvCxnSpPr>
        <p:spPr>
          <a:xfrm>
            <a:off x="3520027" y="3297742"/>
            <a:ext cx="687991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ED1A19-F9A4-FA49-8182-5A1139077603}"/>
              </a:ext>
            </a:extLst>
          </p:cNvPr>
          <p:cNvSpPr txBox="1"/>
          <p:nvPr/>
        </p:nvSpPr>
        <p:spPr>
          <a:xfrm>
            <a:off x="3993484" y="3759095"/>
            <a:ext cx="6406456" cy="1107996"/>
          </a:xfrm>
          <a:prstGeom prst="rect">
            <a:avLst/>
          </a:prstGeom>
          <a:noFill/>
          <a:ln w="28575">
            <a:noFill/>
          </a:ln>
        </p:spPr>
        <p:txBody>
          <a:bodyPr wrap="square" lIns="0" tIns="0" rIns="0" bIns="0" rtlCol="0" anchor="t" anchorCtr="0">
            <a:spAutoFit/>
          </a:bodyPr>
          <a:lstStyle/>
          <a:p>
            <a:r>
              <a:rPr lang="en-US" sz="2400" cap="all" spc="1000" dirty="0">
                <a:solidFill>
                  <a:schemeClr val="bg1"/>
                </a:solidFill>
                <a:latin typeface="Julius Sans One" panose="02000000000000000000" pitchFamily="2" charset="77"/>
              </a:rPr>
              <a:t>A(Virtual) Escape room Game from Germany and France</a:t>
            </a:r>
          </a:p>
        </p:txBody>
      </p:sp>
      <p:sp>
        <p:nvSpPr>
          <p:cNvPr id="23" name="Triangle 22">
            <a:extLst>
              <a:ext uri="{FF2B5EF4-FFF2-40B4-BE49-F238E27FC236}">
                <a16:creationId xmlns:a16="http://schemas.microsoft.com/office/drawing/2014/main" id="{54984CCE-9E65-7047-AD0C-E1E060F60741}"/>
              </a:ext>
            </a:extLst>
          </p:cNvPr>
          <p:cNvSpPr/>
          <p:nvPr/>
        </p:nvSpPr>
        <p:spPr>
          <a:xfrm rot="5400000">
            <a:off x="3509491" y="3826287"/>
            <a:ext cx="189251" cy="1631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9D83C2FE-30D4-4DB2-B57A-DA40961ADF51}"/>
              </a:ext>
            </a:extLst>
          </p:cNvPr>
          <p:cNvPicPr>
            <a:picLocks noChangeAspect="1"/>
          </p:cNvPicPr>
          <p:nvPr/>
        </p:nvPicPr>
        <p:blipFill>
          <a:blip r:embed="rId3"/>
          <a:stretch>
            <a:fillRect/>
          </a:stretch>
        </p:blipFill>
        <p:spPr>
          <a:xfrm>
            <a:off x="531513" y="383953"/>
            <a:ext cx="2581706" cy="2581706"/>
          </a:xfrm>
          <a:prstGeom prst="rect">
            <a:avLst/>
          </a:prstGeom>
        </p:spPr>
      </p:pic>
      <p:pic>
        <p:nvPicPr>
          <p:cNvPr id="13" name="Grafik 12">
            <a:extLst>
              <a:ext uri="{FF2B5EF4-FFF2-40B4-BE49-F238E27FC236}">
                <a16:creationId xmlns:a16="http://schemas.microsoft.com/office/drawing/2014/main" id="{FBB891B0-A04F-4940-940B-06302E095208}"/>
              </a:ext>
            </a:extLst>
          </p:cNvPr>
          <p:cNvPicPr>
            <a:picLocks noChangeAspect="1"/>
          </p:cNvPicPr>
          <p:nvPr/>
        </p:nvPicPr>
        <p:blipFill>
          <a:blip r:embed="rId4"/>
          <a:stretch>
            <a:fillRect/>
          </a:stretch>
        </p:blipFill>
        <p:spPr>
          <a:xfrm>
            <a:off x="531514" y="3052824"/>
            <a:ext cx="2581705" cy="3628533"/>
          </a:xfrm>
          <a:prstGeom prst="rect">
            <a:avLst/>
          </a:prstGeom>
        </p:spPr>
      </p:pic>
      <p:pic>
        <p:nvPicPr>
          <p:cNvPr id="9" name="Grafik 8">
            <a:extLst>
              <a:ext uri="{FF2B5EF4-FFF2-40B4-BE49-F238E27FC236}">
                <a16:creationId xmlns:a16="http://schemas.microsoft.com/office/drawing/2014/main" id="{CC3E36B5-79F0-42E0-A63F-6DE37756A067}"/>
              </a:ext>
            </a:extLst>
          </p:cNvPr>
          <p:cNvPicPr>
            <a:picLocks noChangeAspect="1"/>
          </p:cNvPicPr>
          <p:nvPr/>
        </p:nvPicPr>
        <p:blipFill>
          <a:blip r:embed="rId5"/>
          <a:stretch>
            <a:fillRect/>
          </a:stretch>
        </p:blipFill>
        <p:spPr>
          <a:xfrm>
            <a:off x="3183970" y="383956"/>
            <a:ext cx="2581703" cy="2581703"/>
          </a:xfrm>
          <a:prstGeom prst="rect">
            <a:avLst/>
          </a:prstGeom>
        </p:spPr>
      </p:pic>
    </p:spTree>
    <p:extLst>
      <p:ext uri="{BB962C8B-B14F-4D97-AF65-F5344CB8AC3E}">
        <p14:creationId xmlns:p14="http://schemas.microsoft.com/office/powerpoint/2010/main" val="174626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Snip Diagonal Corner Rectangle 1">
            <a:extLst>
              <a:ext uri="{FF2B5EF4-FFF2-40B4-BE49-F238E27FC236}">
                <a16:creationId xmlns:a16="http://schemas.microsoft.com/office/drawing/2014/main" id="{A1F3F208-3014-44D8-BA55-A7BB7AEEBFDF}"/>
              </a:ext>
            </a:extLst>
          </p:cNvPr>
          <p:cNvSpPr/>
          <p:nvPr/>
        </p:nvSpPr>
        <p:spPr>
          <a:xfrm>
            <a:off x="4229860" y="428665"/>
            <a:ext cx="3746113" cy="2695535"/>
          </a:xfrm>
          <a:prstGeom prst="snip2DiagRect">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Diagonal Corner Rectangle 1">
            <a:extLst>
              <a:ext uri="{FF2B5EF4-FFF2-40B4-BE49-F238E27FC236}">
                <a16:creationId xmlns:a16="http://schemas.microsoft.com/office/drawing/2014/main" id="{213223E8-941D-4486-AABD-D72B97F446A9}"/>
              </a:ext>
            </a:extLst>
          </p:cNvPr>
          <p:cNvSpPr/>
          <p:nvPr/>
        </p:nvSpPr>
        <p:spPr>
          <a:xfrm>
            <a:off x="8279833" y="3807122"/>
            <a:ext cx="3746113" cy="2695535"/>
          </a:xfrm>
          <a:prstGeom prst="snip2DiagRect">
            <a:avLst>
              <a:gd name="adj1" fmla="val 0"/>
              <a:gd name="adj2" fmla="val 16667"/>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1">
            <a:extLst>
              <a:ext uri="{FF2B5EF4-FFF2-40B4-BE49-F238E27FC236}">
                <a16:creationId xmlns:a16="http://schemas.microsoft.com/office/drawing/2014/main" id="{74C00579-49E8-477C-833B-A3FEE44E3828}"/>
              </a:ext>
            </a:extLst>
          </p:cNvPr>
          <p:cNvSpPr/>
          <p:nvPr/>
        </p:nvSpPr>
        <p:spPr>
          <a:xfrm>
            <a:off x="4229860" y="3807122"/>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1">
            <a:extLst>
              <a:ext uri="{FF2B5EF4-FFF2-40B4-BE49-F238E27FC236}">
                <a16:creationId xmlns:a16="http://schemas.microsoft.com/office/drawing/2014/main" id="{FDD300E4-C341-46D1-A0E9-2034A5EB3DF0}"/>
              </a:ext>
            </a:extLst>
          </p:cNvPr>
          <p:cNvSpPr/>
          <p:nvPr/>
        </p:nvSpPr>
        <p:spPr>
          <a:xfrm>
            <a:off x="8279833" y="428665"/>
            <a:ext cx="3746113" cy="2695535"/>
          </a:xfrm>
          <a:prstGeom prst="snip2DiagRect">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6B4FC6-2547-4599-9650-7A66E02BA77A}"/>
              </a:ext>
            </a:extLst>
          </p:cNvPr>
          <p:cNvSpPr txBox="1"/>
          <p:nvPr/>
        </p:nvSpPr>
        <p:spPr>
          <a:xfrm>
            <a:off x="4269812" y="431718"/>
            <a:ext cx="5930275" cy="307777"/>
          </a:xfrm>
          <a:prstGeom prst="rect">
            <a:avLst/>
          </a:prstGeom>
          <a:noFill/>
        </p:spPr>
        <p:txBody>
          <a:bodyPr wrap="square" rtlCol="0">
            <a:spAutoFit/>
          </a:bodyPr>
          <a:lstStyle/>
          <a:p>
            <a:r>
              <a:rPr lang="en-US" sz="1400" cap="all" spc="1000" dirty="0" err="1">
                <a:solidFill>
                  <a:srgbClr val="CFF0D5"/>
                </a:solidFill>
                <a:latin typeface="Julius Sans One" panose="02000000000000000000" pitchFamily="2" charset="77"/>
              </a:rPr>
              <a:t>arthuro</a:t>
            </a:r>
            <a:endParaRPr lang="en-US" sz="1400" cap="all" spc="1000" dirty="0">
              <a:solidFill>
                <a:srgbClr val="CFF0D5"/>
              </a:solidFill>
              <a:latin typeface="Julius Sans One" panose="02000000000000000000" pitchFamily="2" charset="77"/>
            </a:endParaRPr>
          </a:p>
        </p:txBody>
      </p:sp>
      <p:pic>
        <p:nvPicPr>
          <p:cNvPr id="14" name="Grafik 13">
            <a:extLst>
              <a:ext uri="{FF2B5EF4-FFF2-40B4-BE49-F238E27FC236}">
                <a16:creationId xmlns:a16="http://schemas.microsoft.com/office/drawing/2014/main" id="{B96AAF98-0809-4E28-9BFD-089E03B378D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a:stretch/>
        </p:blipFill>
        <p:spPr>
          <a:xfrm>
            <a:off x="10265621" y="4393688"/>
            <a:ext cx="1307874" cy="862640"/>
          </a:xfrm>
          <a:prstGeom prst="rect">
            <a:avLst/>
          </a:prstGeom>
        </p:spPr>
      </p:pic>
      <p:pic>
        <p:nvPicPr>
          <p:cNvPr id="13" name="Grafik 12">
            <a:extLst>
              <a:ext uri="{FF2B5EF4-FFF2-40B4-BE49-F238E27FC236}">
                <a16:creationId xmlns:a16="http://schemas.microsoft.com/office/drawing/2014/main" id="{524EF565-C7CE-469E-9062-E2B805C14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8425" y="5494883"/>
            <a:ext cx="1293960" cy="862639"/>
          </a:xfrm>
          <a:prstGeom prst="rect">
            <a:avLst/>
          </a:prstGeom>
        </p:spPr>
      </p:pic>
      <p:sp>
        <p:nvSpPr>
          <p:cNvPr id="12" name="TextBox 9">
            <a:extLst>
              <a:ext uri="{FF2B5EF4-FFF2-40B4-BE49-F238E27FC236}">
                <a16:creationId xmlns:a16="http://schemas.microsoft.com/office/drawing/2014/main" id="{6ACFE413-D836-4180-829C-CDC2153F7B18}"/>
              </a:ext>
            </a:extLst>
          </p:cNvPr>
          <p:cNvSpPr txBox="1"/>
          <p:nvPr/>
        </p:nvSpPr>
        <p:spPr>
          <a:xfrm>
            <a:off x="8279833" y="3821845"/>
            <a:ext cx="3587853"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Languages</a:t>
            </a:r>
          </a:p>
        </p:txBody>
      </p:sp>
      <p:pic>
        <p:nvPicPr>
          <p:cNvPr id="15" name="Grafik 14">
            <a:extLst>
              <a:ext uri="{FF2B5EF4-FFF2-40B4-BE49-F238E27FC236}">
                <a16:creationId xmlns:a16="http://schemas.microsoft.com/office/drawing/2014/main" id="{953FE14A-15B1-49ED-AFC0-94C9ED1B3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1008" y="4402289"/>
            <a:ext cx="1341112" cy="884563"/>
          </a:xfrm>
          <a:prstGeom prst="rect">
            <a:avLst/>
          </a:prstGeom>
        </p:spPr>
      </p:pic>
      <p:sp>
        <p:nvSpPr>
          <p:cNvPr id="22" name="Snip Diagonal Corner Rectangle 1">
            <a:extLst>
              <a:ext uri="{FF2B5EF4-FFF2-40B4-BE49-F238E27FC236}">
                <a16:creationId xmlns:a16="http://schemas.microsoft.com/office/drawing/2014/main" id="{DA99487E-A15A-4004-9924-F4F48229EFF7}"/>
              </a:ext>
            </a:extLst>
          </p:cNvPr>
          <p:cNvSpPr/>
          <p:nvPr/>
        </p:nvSpPr>
        <p:spPr>
          <a:xfrm>
            <a:off x="172111" y="428665"/>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9">
            <a:extLst>
              <a:ext uri="{FF2B5EF4-FFF2-40B4-BE49-F238E27FC236}">
                <a16:creationId xmlns:a16="http://schemas.microsoft.com/office/drawing/2014/main" id="{E98ACAE3-8FF9-4D6E-A6A2-70E40CA4DEC5}"/>
              </a:ext>
            </a:extLst>
          </p:cNvPr>
          <p:cNvSpPr txBox="1"/>
          <p:nvPr/>
        </p:nvSpPr>
        <p:spPr>
          <a:xfrm>
            <a:off x="172112" y="428665"/>
            <a:ext cx="3171164" cy="526273"/>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Family </a:t>
            </a:r>
            <a:r>
              <a:rPr lang="en-US" sz="1400" cap="all" spc="1000" dirty="0" err="1">
                <a:solidFill>
                  <a:srgbClr val="CFF0D5"/>
                </a:solidFill>
                <a:latin typeface="Julius Sans One" panose="02000000000000000000" pitchFamily="2" charset="77"/>
              </a:rPr>
              <a:t>majorelle</a:t>
            </a:r>
            <a:endParaRPr lang="en-US" sz="1400" cap="all" spc="1000" dirty="0">
              <a:solidFill>
                <a:srgbClr val="CFF0D5"/>
              </a:solidFill>
              <a:latin typeface="Julius Sans One" panose="02000000000000000000" pitchFamily="2" charset="77"/>
            </a:endParaRPr>
          </a:p>
        </p:txBody>
      </p:sp>
      <p:sp>
        <p:nvSpPr>
          <p:cNvPr id="23" name="TextBox 9">
            <a:extLst>
              <a:ext uri="{FF2B5EF4-FFF2-40B4-BE49-F238E27FC236}">
                <a16:creationId xmlns:a16="http://schemas.microsoft.com/office/drawing/2014/main" id="{5EC1DE2A-A6A2-4759-9C7B-639E3E76AB81}"/>
              </a:ext>
            </a:extLst>
          </p:cNvPr>
          <p:cNvSpPr txBox="1"/>
          <p:nvPr/>
        </p:nvSpPr>
        <p:spPr>
          <a:xfrm>
            <a:off x="8278084" y="455686"/>
            <a:ext cx="4163235"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Tech Stuff</a:t>
            </a:r>
          </a:p>
        </p:txBody>
      </p:sp>
      <p:sp>
        <p:nvSpPr>
          <p:cNvPr id="24" name="TextBox 9">
            <a:extLst>
              <a:ext uri="{FF2B5EF4-FFF2-40B4-BE49-F238E27FC236}">
                <a16:creationId xmlns:a16="http://schemas.microsoft.com/office/drawing/2014/main" id="{0B6E06CC-8ABE-4A89-850C-84EC2BA8DCF6}"/>
              </a:ext>
            </a:extLst>
          </p:cNvPr>
          <p:cNvSpPr txBox="1"/>
          <p:nvPr/>
        </p:nvSpPr>
        <p:spPr>
          <a:xfrm>
            <a:off x="4278196" y="3832364"/>
            <a:ext cx="5930275"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Twitter</a:t>
            </a:r>
          </a:p>
        </p:txBody>
      </p:sp>
      <p:pic>
        <p:nvPicPr>
          <p:cNvPr id="2" name="Grafik 1">
            <a:extLst>
              <a:ext uri="{FF2B5EF4-FFF2-40B4-BE49-F238E27FC236}">
                <a16:creationId xmlns:a16="http://schemas.microsoft.com/office/drawing/2014/main" id="{85CDE66A-8989-4488-866C-9E524E355E45}"/>
              </a:ext>
            </a:extLst>
          </p:cNvPr>
          <p:cNvPicPr>
            <a:picLocks noChangeAspect="1"/>
          </p:cNvPicPr>
          <p:nvPr/>
        </p:nvPicPr>
        <p:blipFill rotWithShape="1">
          <a:blip r:embed="rId9"/>
          <a:srcRect l="3501" r="3501"/>
          <a:stretch/>
        </p:blipFill>
        <p:spPr>
          <a:xfrm>
            <a:off x="4737358" y="4357772"/>
            <a:ext cx="2858999" cy="1969175"/>
          </a:xfrm>
          <a:prstGeom prst="rect">
            <a:avLst/>
          </a:prstGeom>
        </p:spPr>
      </p:pic>
      <p:sp>
        <p:nvSpPr>
          <p:cNvPr id="25" name="Snip Diagonal Corner Rectangle 1">
            <a:extLst>
              <a:ext uri="{FF2B5EF4-FFF2-40B4-BE49-F238E27FC236}">
                <a16:creationId xmlns:a16="http://schemas.microsoft.com/office/drawing/2014/main" id="{22F95A6B-D184-49EB-8A4B-56F7C1087EA5}"/>
              </a:ext>
            </a:extLst>
          </p:cNvPr>
          <p:cNvSpPr/>
          <p:nvPr/>
        </p:nvSpPr>
        <p:spPr>
          <a:xfrm>
            <a:off x="166054" y="3819163"/>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9">
            <a:extLst>
              <a:ext uri="{FF2B5EF4-FFF2-40B4-BE49-F238E27FC236}">
                <a16:creationId xmlns:a16="http://schemas.microsoft.com/office/drawing/2014/main" id="{9A2D9F30-07EA-4360-9939-60E31B4E3D51}"/>
              </a:ext>
            </a:extLst>
          </p:cNvPr>
          <p:cNvSpPr txBox="1"/>
          <p:nvPr/>
        </p:nvSpPr>
        <p:spPr>
          <a:xfrm>
            <a:off x="179888" y="3820112"/>
            <a:ext cx="3670356" cy="523220"/>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Communication &amp; </a:t>
            </a:r>
            <a:r>
              <a:rPr lang="en-US" sz="1400" cap="all" spc="1000" dirty="0" err="1">
                <a:solidFill>
                  <a:srgbClr val="CFF0D5"/>
                </a:solidFill>
                <a:latin typeface="Julius Sans One" panose="02000000000000000000" pitchFamily="2" charset="77"/>
              </a:rPr>
              <a:t>Organisation</a:t>
            </a:r>
            <a:endParaRPr lang="en-US" sz="1400" cap="all" spc="1000" dirty="0">
              <a:solidFill>
                <a:srgbClr val="CFF0D5"/>
              </a:solidFill>
              <a:latin typeface="Julius Sans One" panose="02000000000000000000" pitchFamily="2" charset="77"/>
            </a:endParaRPr>
          </a:p>
        </p:txBody>
      </p:sp>
      <p:pic>
        <p:nvPicPr>
          <p:cNvPr id="5" name="Grafik 4">
            <a:extLst>
              <a:ext uri="{FF2B5EF4-FFF2-40B4-BE49-F238E27FC236}">
                <a16:creationId xmlns:a16="http://schemas.microsoft.com/office/drawing/2014/main" id="{41D8FE60-D241-475D-8777-BA3BA8C4C2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564" y="4468582"/>
            <a:ext cx="2917211" cy="712852"/>
          </a:xfrm>
          <a:prstGeom prst="rect">
            <a:avLst/>
          </a:prstGeom>
        </p:spPr>
      </p:pic>
      <p:pic>
        <p:nvPicPr>
          <p:cNvPr id="28" name="Grafik 27">
            <a:extLst>
              <a:ext uri="{FF2B5EF4-FFF2-40B4-BE49-F238E27FC236}">
                <a16:creationId xmlns:a16="http://schemas.microsoft.com/office/drawing/2014/main" id="{94A4C69A-3F89-4BD4-B26E-5B74A553DB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2441" y="5311404"/>
            <a:ext cx="3020379" cy="928297"/>
          </a:xfrm>
          <a:prstGeom prst="rect">
            <a:avLst/>
          </a:prstGeom>
        </p:spPr>
      </p:pic>
      <p:pic>
        <p:nvPicPr>
          <p:cNvPr id="29" name="Grafik 28">
            <a:extLst>
              <a:ext uri="{FF2B5EF4-FFF2-40B4-BE49-F238E27FC236}">
                <a16:creationId xmlns:a16="http://schemas.microsoft.com/office/drawing/2014/main" id="{B5F1F707-F52B-446D-B8A0-31D2383BD1C8}"/>
              </a:ext>
            </a:extLst>
          </p:cNvPr>
          <p:cNvPicPr>
            <a:picLocks noChangeAspect="1"/>
          </p:cNvPicPr>
          <p:nvPr/>
        </p:nvPicPr>
        <p:blipFill>
          <a:blip r:embed="rId14"/>
          <a:stretch>
            <a:fillRect/>
          </a:stretch>
        </p:blipFill>
        <p:spPr>
          <a:xfrm>
            <a:off x="8924253" y="2577515"/>
            <a:ext cx="2682736" cy="290316"/>
          </a:xfrm>
          <a:prstGeom prst="rect">
            <a:avLst/>
          </a:prstGeom>
        </p:spPr>
      </p:pic>
      <p:sp>
        <p:nvSpPr>
          <p:cNvPr id="32" name="Rechteck 31">
            <a:extLst>
              <a:ext uri="{FF2B5EF4-FFF2-40B4-BE49-F238E27FC236}">
                <a16:creationId xmlns:a16="http://schemas.microsoft.com/office/drawing/2014/main" id="{7AC047EA-3F8E-48FE-872A-CA437408063C}"/>
              </a:ext>
            </a:extLst>
          </p:cNvPr>
          <p:cNvSpPr/>
          <p:nvPr/>
        </p:nvSpPr>
        <p:spPr>
          <a:xfrm>
            <a:off x="9299812" y="3129290"/>
            <a:ext cx="2726134" cy="215444"/>
          </a:xfrm>
          <a:prstGeom prst="rect">
            <a:avLst/>
          </a:prstGeom>
          <a:solidFill>
            <a:srgbClr val="FFFFFF">
              <a:alpha val="50196"/>
            </a:srgbClr>
          </a:solidFill>
        </p:spPr>
        <p:txBody>
          <a:bodyPr wrap="square">
            <a:spAutoFit/>
          </a:bodyPr>
          <a:lstStyle/>
          <a:p>
            <a:r>
              <a:rPr lang="de-DE" sz="400" dirty="0">
                <a:latin typeface="Arial" panose="020B0604020202020204" pitchFamily="34" charset="0"/>
                <a:cs typeface="Arial" panose="020B0604020202020204" pitchFamily="34" charset="0"/>
              </a:rPr>
              <a:t>Von Andrea </a:t>
            </a:r>
            <a:r>
              <a:rPr lang="de-DE" sz="400" dirty="0" err="1">
                <a:latin typeface="Arial" panose="020B0604020202020204" pitchFamily="34" charset="0"/>
                <a:cs typeface="Arial" panose="020B0604020202020204" pitchFamily="34" charset="0"/>
              </a:rPr>
              <a:t>Calabró</a:t>
            </a:r>
            <a:r>
              <a:rPr lang="de-DE" sz="400" dirty="0">
                <a:latin typeface="Arial" panose="020B0604020202020204" pitchFamily="34" charset="0"/>
                <a:cs typeface="Arial" panose="020B0604020202020204" pitchFamily="34" charset="0"/>
              </a:rPr>
              <a:t> - </a:t>
            </a:r>
            <a:r>
              <a:rPr lang="de-DE" sz="400" dirty="0" err="1">
                <a:latin typeface="Arial" panose="020B0604020202020204" pitchFamily="34" charset="0"/>
                <a:cs typeface="Arial" panose="020B0604020202020204" pitchFamily="34" charset="0"/>
              </a:rPr>
              <a:t>logo.svg</a:t>
            </a:r>
            <a:r>
              <a:rPr lang="de-DE" sz="400" dirty="0">
                <a:latin typeface="Arial" panose="020B0604020202020204" pitchFamily="34" charset="0"/>
                <a:cs typeface="Arial" panose="020B0604020202020204" pitchFamily="34" charset="0"/>
              </a:rPr>
              <a:t> (</a:t>
            </a:r>
            <a:r>
              <a:rPr lang="de-DE" sz="400" dirty="0" err="1">
                <a:latin typeface="Arial" panose="020B0604020202020204" pitchFamily="34" charset="0"/>
                <a:cs typeface="Arial" panose="020B0604020202020204" pitchFamily="34" charset="0"/>
              </a:rPr>
              <a:t>originally</a:t>
            </a:r>
            <a:r>
              <a:rPr lang="de-DE" sz="400" dirty="0">
                <a:latin typeface="Arial" panose="020B0604020202020204" pitchFamily="34" charset="0"/>
                <a:cs typeface="Arial" panose="020B0604020202020204" pitchFamily="34" charset="0"/>
              </a:rPr>
              <a:t> </a:t>
            </a:r>
            <a:r>
              <a:rPr lang="de-DE" sz="400" dirty="0" err="1">
                <a:latin typeface="Arial" panose="020B0604020202020204" pitchFamily="34" charset="0"/>
                <a:cs typeface="Arial" panose="020B0604020202020204" pitchFamily="34" charset="0"/>
              </a:rPr>
              <a:t>godot_logo.svg</a:t>
            </a:r>
            <a:r>
              <a:rPr lang="de-DE" sz="400" dirty="0">
                <a:latin typeface="Arial" panose="020B0604020202020204" pitchFamily="34" charset="0"/>
                <a:cs typeface="Arial" panose="020B0604020202020204" pitchFamily="34" charset="0"/>
              </a:rPr>
              <a:t>) in Godot Engine at GitHub, CC BY 3.0, https://commons.wikimedia.org/w/index.php?curid=40939493</a:t>
            </a:r>
          </a:p>
        </p:txBody>
      </p:sp>
      <p:pic>
        <p:nvPicPr>
          <p:cNvPr id="34" name="Grafik 33">
            <a:extLst>
              <a:ext uri="{FF2B5EF4-FFF2-40B4-BE49-F238E27FC236}">
                <a16:creationId xmlns:a16="http://schemas.microsoft.com/office/drawing/2014/main" id="{1E6ECF23-B94A-464F-B294-1F124E4C70BD}"/>
              </a:ext>
            </a:extLst>
          </p:cNvPr>
          <p:cNvPicPr>
            <a:picLocks noChangeAspect="1"/>
          </p:cNvPicPr>
          <p:nvPr/>
        </p:nvPicPr>
        <p:blipFill>
          <a:blip r:embed="rId15"/>
          <a:stretch>
            <a:fillRect/>
          </a:stretch>
        </p:blipFill>
        <p:spPr>
          <a:xfrm>
            <a:off x="10193367" y="1460043"/>
            <a:ext cx="1692424" cy="951989"/>
          </a:xfrm>
          <a:prstGeom prst="rect">
            <a:avLst/>
          </a:prstGeom>
        </p:spPr>
      </p:pic>
      <p:sp>
        <p:nvSpPr>
          <p:cNvPr id="35" name="Rechteck 34">
            <a:extLst>
              <a:ext uri="{FF2B5EF4-FFF2-40B4-BE49-F238E27FC236}">
                <a16:creationId xmlns:a16="http://schemas.microsoft.com/office/drawing/2014/main" id="{E856993C-0119-48A2-9956-2E43627B04AB}"/>
              </a:ext>
            </a:extLst>
          </p:cNvPr>
          <p:cNvSpPr/>
          <p:nvPr/>
        </p:nvSpPr>
        <p:spPr>
          <a:xfrm>
            <a:off x="9299812" y="3316624"/>
            <a:ext cx="2726134" cy="153888"/>
          </a:xfrm>
          <a:prstGeom prst="rect">
            <a:avLst/>
          </a:prstGeom>
          <a:solidFill>
            <a:srgbClr val="FFFFFF">
              <a:alpha val="50196"/>
            </a:srgbClr>
          </a:solidFill>
        </p:spPr>
        <p:txBody>
          <a:bodyPr wrap="square">
            <a:spAutoFit/>
          </a:bodyPr>
          <a:lstStyle/>
          <a:p>
            <a:r>
              <a:rPr lang="de-DE" sz="400" dirty="0">
                <a:latin typeface="Arial" panose="020B0604020202020204" pitchFamily="34" charset="0"/>
                <a:cs typeface="Arial" panose="020B0604020202020204" pitchFamily="34" charset="0"/>
              </a:rPr>
              <a:t>https://github.com/StraToN/escoria-in-daiza</a:t>
            </a:r>
          </a:p>
        </p:txBody>
      </p:sp>
      <p:pic>
        <p:nvPicPr>
          <p:cNvPr id="31" name="Grafik 30">
            <a:extLst>
              <a:ext uri="{FF2B5EF4-FFF2-40B4-BE49-F238E27FC236}">
                <a16:creationId xmlns:a16="http://schemas.microsoft.com/office/drawing/2014/main" id="{E0007748-555E-452B-8B2D-0DF640E459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87609" y="804874"/>
            <a:ext cx="2326223" cy="940485"/>
          </a:xfrm>
          <a:prstGeom prst="rect">
            <a:avLst/>
          </a:prstGeom>
        </p:spPr>
      </p:pic>
      <p:pic>
        <p:nvPicPr>
          <p:cNvPr id="3" name="Grafik 2">
            <a:extLst>
              <a:ext uri="{FF2B5EF4-FFF2-40B4-BE49-F238E27FC236}">
                <a16:creationId xmlns:a16="http://schemas.microsoft.com/office/drawing/2014/main" id="{306D9FD7-6F49-431E-BCA4-3512F84AEF3C}"/>
              </a:ext>
            </a:extLst>
          </p:cNvPr>
          <p:cNvPicPr>
            <a:picLocks noChangeAspect="1"/>
          </p:cNvPicPr>
          <p:nvPr/>
        </p:nvPicPr>
        <p:blipFill rotWithShape="1">
          <a:blip r:embed="rId18"/>
          <a:srcRect b="20833"/>
          <a:stretch/>
        </p:blipFill>
        <p:spPr>
          <a:xfrm>
            <a:off x="8454819" y="1894885"/>
            <a:ext cx="2003631" cy="290316"/>
          </a:xfrm>
          <a:prstGeom prst="rect">
            <a:avLst/>
          </a:prstGeom>
        </p:spPr>
      </p:pic>
      <p:pic>
        <p:nvPicPr>
          <p:cNvPr id="7" name="Grafik 6">
            <a:extLst>
              <a:ext uri="{FF2B5EF4-FFF2-40B4-BE49-F238E27FC236}">
                <a16:creationId xmlns:a16="http://schemas.microsoft.com/office/drawing/2014/main" id="{8A3BCFBB-015A-4DE5-849D-C2B6CD104988}"/>
              </a:ext>
            </a:extLst>
          </p:cNvPr>
          <p:cNvPicPr>
            <a:picLocks noChangeAspect="1"/>
          </p:cNvPicPr>
          <p:nvPr/>
        </p:nvPicPr>
        <p:blipFill rotWithShape="1">
          <a:blip r:embed="rId19"/>
          <a:srcRect l="-12898" r="-11860" b="45038"/>
          <a:stretch/>
        </p:blipFill>
        <p:spPr>
          <a:xfrm>
            <a:off x="4555775" y="987042"/>
            <a:ext cx="3311806" cy="2139201"/>
          </a:xfrm>
          <a:prstGeom prst="rect">
            <a:avLst/>
          </a:prstGeom>
        </p:spPr>
      </p:pic>
      <p:pic>
        <p:nvPicPr>
          <p:cNvPr id="8" name="Grafik 7">
            <a:extLst>
              <a:ext uri="{FF2B5EF4-FFF2-40B4-BE49-F238E27FC236}">
                <a16:creationId xmlns:a16="http://schemas.microsoft.com/office/drawing/2014/main" id="{9E09EB7A-5B14-47D3-8AB2-CD7FF2795552}"/>
              </a:ext>
            </a:extLst>
          </p:cNvPr>
          <p:cNvPicPr>
            <a:picLocks noChangeAspect="1"/>
          </p:cNvPicPr>
          <p:nvPr/>
        </p:nvPicPr>
        <p:blipFill>
          <a:blip r:embed="rId20"/>
          <a:stretch>
            <a:fillRect/>
          </a:stretch>
        </p:blipFill>
        <p:spPr>
          <a:xfrm>
            <a:off x="809897" y="987043"/>
            <a:ext cx="2840487" cy="2105052"/>
          </a:xfrm>
          <a:prstGeom prst="rect">
            <a:avLst/>
          </a:prstGeom>
        </p:spPr>
      </p:pic>
    </p:spTree>
    <p:extLst>
      <p:ext uri="{BB962C8B-B14F-4D97-AF65-F5344CB8AC3E}">
        <p14:creationId xmlns:p14="http://schemas.microsoft.com/office/powerpoint/2010/main" val="11376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Work in Progress</a:t>
            </a:r>
            <a:endParaRPr lang="en-US" sz="1600" cap="all" spc="600" dirty="0">
              <a:latin typeface="Josefin Sans SemiBold" pitchFamily="2" charset="77"/>
            </a:endParaRPr>
          </a:p>
        </p:txBody>
      </p:sp>
      <p:pic>
        <p:nvPicPr>
          <p:cNvPr id="3" name="Grafik 2">
            <a:extLst>
              <a:ext uri="{FF2B5EF4-FFF2-40B4-BE49-F238E27FC236}">
                <a16:creationId xmlns:a16="http://schemas.microsoft.com/office/drawing/2014/main" id="{24B0C5E7-FFF3-4C43-823A-CA3E99D2DD8A}"/>
              </a:ext>
            </a:extLst>
          </p:cNvPr>
          <p:cNvPicPr>
            <a:picLocks noChangeAspect="1"/>
          </p:cNvPicPr>
          <p:nvPr/>
        </p:nvPicPr>
        <p:blipFill rotWithShape="1">
          <a:blip r:embed="rId3"/>
          <a:srcRect t="5346" r="719" b="3637"/>
          <a:stretch/>
        </p:blipFill>
        <p:spPr>
          <a:xfrm>
            <a:off x="218818" y="1219200"/>
            <a:ext cx="5901382" cy="4057650"/>
          </a:xfrm>
          <a:prstGeom prst="rect">
            <a:avLst/>
          </a:prstGeom>
        </p:spPr>
      </p:pic>
      <p:pic>
        <p:nvPicPr>
          <p:cNvPr id="4" name="Grafik 3">
            <a:extLst>
              <a:ext uri="{FF2B5EF4-FFF2-40B4-BE49-F238E27FC236}">
                <a16:creationId xmlns:a16="http://schemas.microsoft.com/office/drawing/2014/main" id="{5D0FD119-6D31-43A4-8C88-E32E7111A033}"/>
              </a:ext>
            </a:extLst>
          </p:cNvPr>
          <p:cNvPicPr>
            <a:picLocks noChangeAspect="1"/>
          </p:cNvPicPr>
          <p:nvPr/>
        </p:nvPicPr>
        <p:blipFill rotWithShape="1">
          <a:blip r:embed="rId4"/>
          <a:srcRect t="2208" r="1188"/>
          <a:stretch/>
        </p:blipFill>
        <p:spPr>
          <a:xfrm>
            <a:off x="6339017" y="2581276"/>
            <a:ext cx="5567234" cy="4057650"/>
          </a:xfrm>
          <a:prstGeom prst="rect">
            <a:avLst/>
          </a:prstGeom>
        </p:spPr>
      </p:pic>
    </p:spTree>
    <p:extLst>
      <p:ext uri="{BB962C8B-B14F-4D97-AF65-F5344CB8AC3E}">
        <p14:creationId xmlns:p14="http://schemas.microsoft.com/office/powerpoint/2010/main" val="52607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Current State</a:t>
            </a:r>
            <a:endParaRPr lang="en-US" sz="1600" cap="all" spc="600" dirty="0">
              <a:latin typeface="Josefin Sans SemiBold" pitchFamily="2" charset="77"/>
            </a:endParaRPr>
          </a:p>
        </p:txBody>
      </p:sp>
      <p:pic>
        <p:nvPicPr>
          <p:cNvPr id="2" name="Grafik 1">
            <a:extLst>
              <a:ext uri="{FF2B5EF4-FFF2-40B4-BE49-F238E27FC236}">
                <a16:creationId xmlns:a16="http://schemas.microsoft.com/office/drawing/2014/main" id="{C22C34F6-9FC2-43F3-829A-BB84F77360FC}"/>
              </a:ext>
            </a:extLst>
          </p:cNvPr>
          <p:cNvPicPr>
            <a:picLocks noChangeAspect="1"/>
          </p:cNvPicPr>
          <p:nvPr/>
        </p:nvPicPr>
        <p:blipFill>
          <a:blip r:embed="rId3"/>
          <a:stretch>
            <a:fillRect/>
          </a:stretch>
        </p:blipFill>
        <p:spPr>
          <a:xfrm>
            <a:off x="1169468" y="1145017"/>
            <a:ext cx="4922671" cy="3599703"/>
          </a:xfrm>
          <a:prstGeom prst="rect">
            <a:avLst/>
          </a:prstGeom>
        </p:spPr>
      </p:pic>
      <p:sp>
        <p:nvSpPr>
          <p:cNvPr id="10" name="TextBox 6">
            <a:extLst>
              <a:ext uri="{FF2B5EF4-FFF2-40B4-BE49-F238E27FC236}">
                <a16:creationId xmlns:a16="http://schemas.microsoft.com/office/drawing/2014/main" id="{DB49A0A8-C06B-48E3-AF8F-E1CDBCA6601C}"/>
              </a:ext>
            </a:extLst>
          </p:cNvPr>
          <p:cNvSpPr txBox="1"/>
          <p:nvPr/>
        </p:nvSpPr>
        <p:spPr>
          <a:xfrm>
            <a:off x="8159931" y="1472304"/>
            <a:ext cx="2755718" cy="861774"/>
          </a:xfrm>
          <a:prstGeom prst="rect">
            <a:avLst/>
          </a:prstGeom>
          <a:noFill/>
          <a:ln>
            <a:noFill/>
          </a:ln>
        </p:spPr>
        <p:txBody>
          <a:bodyPr wrap="square" lIns="0" tIns="0" rIns="0" bIns="0" rtlCol="0">
            <a:spAutoFit/>
          </a:bodyPr>
          <a:lstStyle/>
          <a:p>
            <a:r>
              <a:rPr lang="en-US" sz="2800" cap="all" spc="600" dirty="0">
                <a:solidFill>
                  <a:srgbClr val="292936"/>
                </a:solidFill>
                <a:latin typeface="Josefin Sans SemiBold" pitchFamily="2" charset="77"/>
              </a:rPr>
              <a:t>General Design</a:t>
            </a:r>
          </a:p>
        </p:txBody>
      </p:sp>
      <p:pic>
        <p:nvPicPr>
          <p:cNvPr id="4" name="Grafik 3">
            <a:extLst>
              <a:ext uri="{FF2B5EF4-FFF2-40B4-BE49-F238E27FC236}">
                <a16:creationId xmlns:a16="http://schemas.microsoft.com/office/drawing/2014/main" id="{A0D70450-FF0A-4F88-9B8F-0C4A6045D39D}"/>
              </a:ext>
            </a:extLst>
          </p:cNvPr>
          <p:cNvPicPr>
            <a:picLocks noChangeAspect="1"/>
          </p:cNvPicPr>
          <p:nvPr/>
        </p:nvPicPr>
        <p:blipFill>
          <a:blip r:embed="rId4"/>
          <a:stretch>
            <a:fillRect/>
          </a:stretch>
        </p:blipFill>
        <p:spPr>
          <a:xfrm>
            <a:off x="6361889" y="2722993"/>
            <a:ext cx="5560360" cy="4043454"/>
          </a:xfrm>
          <a:prstGeom prst="rect">
            <a:avLst/>
          </a:prstGeom>
        </p:spPr>
      </p:pic>
    </p:spTree>
    <p:extLst>
      <p:ext uri="{BB962C8B-B14F-4D97-AF65-F5344CB8AC3E}">
        <p14:creationId xmlns:p14="http://schemas.microsoft.com/office/powerpoint/2010/main" val="223518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770050-167F-B444-BFC4-EFE12184E87B}"/>
              </a:ext>
            </a:extLst>
          </p:cNvPr>
          <p:cNvSpPr txBox="1"/>
          <p:nvPr/>
        </p:nvSpPr>
        <p:spPr>
          <a:xfrm>
            <a:off x="5747368" y="1452982"/>
            <a:ext cx="5967437" cy="861774"/>
          </a:xfrm>
          <a:prstGeom prst="rect">
            <a:avLst/>
          </a:prstGeom>
          <a:noFill/>
          <a:ln>
            <a:noFill/>
          </a:ln>
        </p:spPr>
        <p:txBody>
          <a:bodyPr wrap="square" lIns="0" tIns="0" rIns="0" bIns="0" rtlCol="0">
            <a:spAutoFit/>
          </a:bodyPr>
          <a:lstStyle/>
          <a:p>
            <a:r>
              <a:rPr lang="en-US" sz="2800" cap="all" spc="600" dirty="0">
                <a:solidFill>
                  <a:srgbClr val="292936"/>
                </a:solidFill>
                <a:latin typeface="Josefin Sans SemiBold" pitchFamily="2" charset="77"/>
              </a:rPr>
              <a:t>Riddle Implementation</a:t>
            </a:r>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Current State</a:t>
            </a:r>
            <a:endParaRPr lang="en-US" sz="1600" cap="all" spc="600" dirty="0">
              <a:latin typeface="Josefin Sans SemiBold" pitchFamily="2" charset="77"/>
            </a:endParaRPr>
          </a:p>
        </p:txBody>
      </p:sp>
      <p:pic>
        <p:nvPicPr>
          <p:cNvPr id="3" name="Grafik 2">
            <a:extLst>
              <a:ext uri="{FF2B5EF4-FFF2-40B4-BE49-F238E27FC236}">
                <a16:creationId xmlns:a16="http://schemas.microsoft.com/office/drawing/2014/main" id="{6F023F73-8A8B-4DC2-94DD-5DF70A74EB6B}"/>
              </a:ext>
            </a:extLst>
          </p:cNvPr>
          <p:cNvPicPr>
            <a:picLocks noChangeAspect="1"/>
          </p:cNvPicPr>
          <p:nvPr/>
        </p:nvPicPr>
        <p:blipFill>
          <a:blip r:embed="rId2"/>
          <a:stretch>
            <a:fillRect/>
          </a:stretch>
        </p:blipFill>
        <p:spPr>
          <a:xfrm>
            <a:off x="453170" y="1463040"/>
            <a:ext cx="4859551" cy="3596640"/>
          </a:xfrm>
          <a:prstGeom prst="rect">
            <a:avLst/>
          </a:prstGeom>
          <a:ln>
            <a:solidFill>
              <a:schemeClr val="tx1"/>
            </a:solidFill>
          </a:ln>
        </p:spPr>
      </p:pic>
      <p:pic>
        <p:nvPicPr>
          <p:cNvPr id="4" name="Grafik 3">
            <a:extLst>
              <a:ext uri="{FF2B5EF4-FFF2-40B4-BE49-F238E27FC236}">
                <a16:creationId xmlns:a16="http://schemas.microsoft.com/office/drawing/2014/main" id="{7B7E418B-F6C0-4990-A22A-20DCD39915A4}"/>
              </a:ext>
            </a:extLst>
          </p:cNvPr>
          <p:cNvPicPr>
            <a:picLocks noChangeAspect="1"/>
          </p:cNvPicPr>
          <p:nvPr/>
        </p:nvPicPr>
        <p:blipFill>
          <a:blip r:embed="rId3"/>
          <a:stretch>
            <a:fillRect/>
          </a:stretch>
        </p:blipFill>
        <p:spPr>
          <a:xfrm>
            <a:off x="5747368" y="2828106"/>
            <a:ext cx="4988559" cy="3637314"/>
          </a:xfrm>
          <a:prstGeom prst="rect">
            <a:avLst/>
          </a:prstGeom>
          <a:ln>
            <a:solidFill>
              <a:schemeClr val="tx1"/>
            </a:solidFill>
          </a:ln>
        </p:spPr>
      </p:pic>
    </p:spTree>
    <p:extLst>
      <p:ext uri="{BB962C8B-B14F-4D97-AF65-F5344CB8AC3E}">
        <p14:creationId xmlns:p14="http://schemas.microsoft.com/office/powerpoint/2010/main" val="203990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3C3"/>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27B5109-0281-6C4C-A07C-5B96A3107E26}"/>
              </a:ext>
            </a:extLst>
          </p:cNvPr>
          <p:cNvSpPr/>
          <p:nvPr/>
        </p:nvSpPr>
        <p:spPr>
          <a:xfrm>
            <a:off x="47737" y="-28575"/>
            <a:ext cx="11173523" cy="6864289"/>
          </a:xfrm>
          <a:prstGeom prst="parallelogram">
            <a:avLst>
              <a:gd name="adj" fmla="val 79511"/>
            </a:avLst>
          </a:prstGeom>
          <a:solidFill>
            <a:srgbClr val="2D1E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2" name="Straight Connector 11">
            <a:extLst>
              <a:ext uri="{FF2B5EF4-FFF2-40B4-BE49-F238E27FC236}">
                <a16:creationId xmlns:a16="http://schemas.microsoft.com/office/drawing/2014/main" id="{F49A9DBB-BF03-4C43-BC9B-896482D39535}"/>
              </a:ext>
            </a:extLst>
          </p:cNvPr>
          <p:cNvCxnSpPr>
            <a:cxnSpLocks/>
          </p:cNvCxnSpPr>
          <p:nvPr/>
        </p:nvCxnSpPr>
        <p:spPr>
          <a:xfrm flipV="1">
            <a:off x="1249683" y="2124488"/>
            <a:ext cx="56356" cy="4651309"/>
          </a:xfrm>
          <a:prstGeom prst="line">
            <a:avLst/>
          </a:prstGeom>
          <a:ln w="12700">
            <a:solidFill>
              <a:srgbClr val="112A48"/>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630CE497-E2C1-4272-9AC3-248B1A441EB9}"/>
              </a:ext>
            </a:extLst>
          </p:cNvPr>
          <p:cNvSpPr txBox="1"/>
          <p:nvPr/>
        </p:nvSpPr>
        <p:spPr>
          <a:xfrm rot="16200000">
            <a:off x="-1430069" y="4112828"/>
            <a:ext cx="4214032" cy="954107"/>
          </a:xfrm>
          <a:prstGeom prst="rect">
            <a:avLst/>
          </a:prstGeom>
          <a:noFill/>
        </p:spPr>
        <p:txBody>
          <a:bodyPr wrap="square" rtlCol="0">
            <a:spAutoFit/>
          </a:bodyPr>
          <a:lstStyle/>
          <a:p>
            <a:r>
              <a:rPr lang="en-US" sz="2800" b="1" cap="all" spc="1000" dirty="0">
                <a:latin typeface="Julius Sans One" panose="02000000000000000000" pitchFamily="2" charset="77"/>
              </a:rPr>
              <a:t>The </a:t>
            </a:r>
            <a:r>
              <a:rPr lang="en-US" sz="2800" b="1" cap="all" spc="1000" dirty="0" err="1">
                <a:latin typeface="Julius Sans One" panose="02000000000000000000" pitchFamily="2" charset="77"/>
              </a:rPr>
              <a:t>VIllaINs</a:t>
            </a:r>
            <a:endParaRPr lang="en-US" sz="2800" b="1" cap="all" spc="1000" dirty="0">
              <a:latin typeface="Julius Sans One" panose="02000000000000000000" pitchFamily="2" charset="77"/>
            </a:endParaRPr>
          </a:p>
          <a:p>
            <a:r>
              <a:rPr lang="en-US" sz="2800" b="1" cap="all" spc="1000" dirty="0">
                <a:latin typeface="Julius Sans One" panose="02000000000000000000" pitchFamily="2" charset="77"/>
              </a:rPr>
              <a:t>The team</a:t>
            </a:r>
          </a:p>
        </p:txBody>
      </p:sp>
      <p:sp>
        <p:nvSpPr>
          <p:cNvPr id="19" name="Snip Diagonal Corner Rectangle 1">
            <a:extLst>
              <a:ext uri="{FF2B5EF4-FFF2-40B4-BE49-F238E27FC236}">
                <a16:creationId xmlns:a16="http://schemas.microsoft.com/office/drawing/2014/main" id="{6D5AE4C7-266F-4796-A500-A3BE32989CC2}"/>
              </a:ext>
            </a:extLst>
          </p:cNvPr>
          <p:cNvSpPr/>
          <p:nvPr/>
        </p:nvSpPr>
        <p:spPr>
          <a:xfrm>
            <a:off x="10195474" y="4268281"/>
            <a:ext cx="1800000" cy="2340000"/>
          </a:xfrm>
          <a:prstGeom prst="snip1Rect">
            <a:avLst/>
          </a:prstGeom>
          <a:blipFill dpi="0" rotWithShape="1">
            <a:blip r:embed="rId3">
              <a:extLst>
                <a:ext uri="{28A0092B-C50C-407E-A947-70E740481C1C}">
                  <a14:useLocalDpi xmlns:a14="http://schemas.microsoft.com/office/drawing/2010/main" val="0"/>
                </a:ext>
              </a:extLst>
            </a:blip>
            <a:srcRect/>
            <a:stretch>
              <a:fillRect l="-38862" r="-2275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Diagonal Corner Rectangle 1">
            <a:extLst>
              <a:ext uri="{FF2B5EF4-FFF2-40B4-BE49-F238E27FC236}">
                <a16:creationId xmlns:a16="http://schemas.microsoft.com/office/drawing/2014/main" id="{63E19D5F-C74F-4DC2-BC38-27790A320959}"/>
              </a:ext>
            </a:extLst>
          </p:cNvPr>
          <p:cNvSpPr/>
          <p:nvPr/>
        </p:nvSpPr>
        <p:spPr>
          <a:xfrm>
            <a:off x="7628413" y="4268281"/>
            <a:ext cx="1800000" cy="2340000"/>
          </a:xfrm>
          <a:prstGeom prst="snip1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9">
            <a:extLst>
              <a:ext uri="{FF2B5EF4-FFF2-40B4-BE49-F238E27FC236}">
                <a16:creationId xmlns:a16="http://schemas.microsoft.com/office/drawing/2014/main" id="{C686B984-DBC0-4726-B7AB-84FBB3F1823E}"/>
              </a:ext>
            </a:extLst>
          </p:cNvPr>
          <p:cNvSpPr txBox="1"/>
          <p:nvPr/>
        </p:nvSpPr>
        <p:spPr>
          <a:xfrm>
            <a:off x="6872530" y="4155440"/>
            <a:ext cx="523220" cy="2452841"/>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Berenike</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Reisinghoff</a:t>
            </a:r>
            <a:endParaRPr lang="en-US" sz="1100" cap="all" spc="1000" dirty="0">
              <a:solidFill>
                <a:srgbClr val="CFF0D5"/>
              </a:solidFill>
              <a:latin typeface="Julius Sans One" panose="02000000000000000000" pitchFamily="2" charset="77"/>
            </a:endParaRPr>
          </a:p>
        </p:txBody>
      </p:sp>
      <p:sp>
        <p:nvSpPr>
          <p:cNvPr id="23" name="Snip Diagonal Corner Rectangle 1">
            <a:extLst>
              <a:ext uri="{FF2B5EF4-FFF2-40B4-BE49-F238E27FC236}">
                <a16:creationId xmlns:a16="http://schemas.microsoft.com/office/drawing/2014/main" id="{70CE591D-D22E-4A97-A7A4-8D8E1D0AC39D}"/>
              </a:ext>
            </a:extLst>
          </p:cNvPr>
          <p:cNvSpPr/>
          <p:nvPr/>
        </p:nvSpPr>
        <p:spPr>
          <a:xfrm>
            <a:off x="10206490" y="1484862"/>
            <a:ext cx="1800000" cy="2340000"/>
          </a:xfrm>
          <a:prstGeom prst="snip1Rect">
            <a:avLst/>
          </a:prstGeom>
          <a:blipFill dpi="0"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l="-963" t="-57801" r="-47567" b="-12374"/>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Diagonal Corner Rectangle 1">
            <a:extLst>
              <a:ext uri="{FF2B5EF4-FFF2-40B4-BE49-F238E27FC236}">
                <a16:creationId xmlns:a16="http://schemas.microsoft.com/office/drawing/2014/main" id="{1AFB5945-F7E5-4504-A153-02244672252B}"/>
              </a:ext>
            </a:extLst>
          </p:cNvPr>
          <p:cNvSpPr/>
          <p:nvPr/>
        </p:nvSpPr>
        <p:spPr>
          <a:xfrm>
            <a:off x="7640927" y="1477531"/>
            <a:ext cx="1800000" cy="2340000"/>
          </a:xfrm>
          <a:prstGeom prst="snip1Rect">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9">
            <a:extLst>
              <a:ext uri="{FF2B5EF4-FFF2-40B4-BE49-F238E27FC236}">
                <a16:creationId xmlns:a16="http://schemas.microsoft.com/office/drawing/2014/main" id="{4F8D031A-C5D6-4F2D-BCF6-EDE231E32EC5}"/>
              </a:ext>
            </a:extLst>
          </p:cNvPr>
          <p:cNvSpPr txBox="1"/>
          <p:nvPr/>
        </p:nvSpPr>
        <p:spPr>
          <a:xfrm>
            <a:off x="6866713" y="1497173"/>
            <a:ext cx="692497"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Marie-Laure </a:t>
            </a:r>
            <a:r>
              <a:rPr lang="en-US" sz="1100" cap="all" spc="1000" dirty="0" err="1">
                <a:solidFill>
                  <a:srgbClr val="CFF0D5"/>
                </a:solidFill>
                <a:latin typeface="Julius Sans One" panose="02000000000000000000" pitchFamily="2" charset="77"/>
              </a:rPr>
              <a:t>Steinfeltz</a:t>
            </a:r>
            <a:endParaRPr lang="en-US" sz="1100" cap="all" spc="1000" dirty="0">
              <a:solidFill>
                <a:srgbClr val="CFF0D5"/>
              </a:solidFill>
              <a:latin typeface="Julius Sans One" panose="02000000000000000000" pitchFamily="2" charset="77"/>
            </a:endParaRPr>
          </a:p>
        </p:txBody>
      </p:sp>
      <p:sp>
        <p:nvSpPr>
          <p:cNvPr id="30" name="TextBox 9">
            <a:extLst>
              <a:ext uri="{FF2B5EF4-FFF2-40B4-BE49-F238E27FC236}">
                <a16:creationId xmlns:a16="http://schemas.microsoft.com/office/drawing/2014/main" id="{88563B18-B928-4413-88C4-5C6D0395C286}"/>
              </a:ext>
            </a:extLst>
          </p:cNvPr>
          <p:cNvSpPr txBox="1"/>
          <p:nvPr/>
        </p:nvSpPr>
        <p:spPr>
          <a:xfrm>
            <a:off x="9634954" y="1497173"/>
            <a:ext cx="523220" cy="2340000"/>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paul</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hermann</a:t>
            </a:r>
            <a:endParaRPr lang="en-US" sz="1100" cap="all" spc="1000" dirty="0">
              <a:solidFill>
                <a:srgbClr val="CFF0D5"/>
              </a:solidFill>
              <a:latin typeface="Julius Sans One" panose="02000000000000000000" pitchFamily="2" charset="77"/>
            </a:endParaRPr>
          </a:p>
        </p:txBody>
      </p:sp>
      <p:sp>
        <p:nvSpPr>
          <p:cNvPr id="32" name="TextBox 9">
            <a:extLst>
              <a:ext uri="{FF2B5EF4-FFF2-40B4-BE49-F238E27FC236}">
                <a16:creationId xmlns:a16="http://schemas.microsoft.com/office/drawing/2014/main" id="{DA91A0A0-F6FB-4112-93C9-063F2648145C}"/>
              </a:ext>
            </a:extLst>
          </p:cNvPr>
          <p:cNvSpPr txBox="1"/>
          <p:nvPr/>
        </p:nvSpPr>
        <p:spPr>
          <a:xfrm>
            <a:off x="4055039" y="4277503"/>
            <a:ext cx="692497"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Lea-Kathrin Gleissner</a:t>
            </a:r>
          </a:p>
        </p:txBody>
      </p:sp>
      <p:sp>
        <p:nvSpPr>
          <p:cNvPr id="20" name="TextBox 9">
            <a:extLst>
              <a:ext uri="{FF2B5EF4-FFF2-40B4-BE49-F238E27FC236}">
                <a16:creationId xmlns:a16="http://schemas.microsoft.com/office/drawing/2014/main" id="{2D5C357D-ED57-4B6E-9913-E6E78AF699CD}"/>
              </a:ext>
            </a:extLst>
          </p:cNvPr>
          <p:cNvSpPr txBox="1"/>
          <p:nvPr/>
        </p:nvSpPr>
        <p:spPr>
          <a:xfrm>
            <a:off x="9620978" y="4286307"/>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Sophie </a:t>
            </a:r>
            <a:r>
              <a:rPr lang="en-US" sz="1100" cap="all" spc="1000" dirty="0" err="1">
                <a:solidFill>
                  <a:srgbClr val="CFF0D5"/>
                </a:solidFill>
                <a:latin typeface="Julius Sans One" panose="02000000000000000000" pitchFamily="2" charset="77"/>
              </a:rPr>
              <a:t>TOulouse</a:t>
            </a:r>
            <a:endParaRPr lang="en-US" sz="1100" cap="all" spc="1000" dirty="0">
              <a:solidFill>
                <a:srgbClr val="CFF0D5"/>
              </a:solidFill>
              <a:latin typeface="Julius Sans One" panose="02000000000000000000" pitchFamily="2" charset="77"/>
            </a:endParaRPr>
          </a:p>
        </p:txBody>
      </p:sp>
      <p:sp>
        <p:nvSpPr>
          <p:cNvPr id="39" name="Snip Diagonal Corner Rectangle 1">
            <a:extLst>
              <a:ext uri="{FF2B5EF4-FFF2-40B4-BE49-F238E27FC236}">
                <a16:creationId xmlns:a16="http://schemas.microsoft.com/office/drawing/2014/main" id="{E66D9753-71AE-4B48-9227-9FF7C44A5C59}"/>
              </a:ext>
            </a:extLst>
          </p:cNvPr>
          <p:cNvSpPr/>
          <p:nvPr/>
        </p:nvSpPr>
        <p:spPr>
          <a:xfrm>
            <a:off x="2081983" y="1558844"/>
            <a:ext cx="1800000" cy="2340000"/>
          </a:xfrm>
          <a:prstGeom prst="snip1Rect">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9">
            <a:extLst>
              <a:ext uri="{FF2B5EF4-FFF2-40B4-BE49-F238E27FC236}">
                <a16:creationId xmlns:a16="http://schemas.microsoft.com/office/drawing/2014/main" id="{6F61C469-88E0-4D9D-9B1F-8F4DD253E6E4}"/>
              </a:ext>
            </a:extLst>
          </p:cNvPr>
          <p:cNvSpPr txBox="1"/>
          <p:nvPr/>
        </p:nvSpPr>
        <p:spPr>
          <a:xfrm>
            <a:off x="1493706" y="1566914"/>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Melisa </a:t>
            </a:r>
            <a:r>
              <a:rPr lang="en-US" sz="1100" cap="all" spc="1000" dirty="0" err="1">
                <a:solidFill>
                  <a:srgbClr val="CFF0D5"/>
                </a:solidFill>
                <a:latin typeface="Julius Sans One" panose="02000000000000000000" pitchFamily="2" charset="77"/>
              </a:rPr>
              <a:t>Kujevic</a:t>
            </a:r>
            <a:endParaRPr lang="en-US" sz="1100" cap="all" spc="1000" dirty="0">
              <a:solidFill>
                <a:srgbClr val="CFF0D5"/>
              </a:solidFill>
              <a:latin typeface="Julius Sans One" panose="02000000000000000000" pitchFamily="2" charset="77"/>
            </a:endParaRPr>
          </a:p>
        </p:txBody>
      </p:sp>
      <p:sp>
        <p:nvSpPr>
          <p:cNvPr id="43" name="TextBox 9">
            <a:extLst>
              <a:ext uri="{FF2B5EF4-FFF2-40B4-BE49-F238E27FC236}">
                <a16:creationId xmlns:a16="http://schemas.microsoft.com/office/drawing/2014/main" id="{A03B6F76-671D-44B7-ACC1-9EA11EFF6901}"/>
              </a:ext>
            </a:extLst>
          </p:cNvPr>
          <p:cNvSpPr txBox="1"/>
          <p:nvPr/>
        </p:nvSpPr>
        <p:spPr>
          <a:xfrm rot="5400000">
            <a:off x="2374077" y="-2063130"/>
            <a:ext cx="784830" cy="5300478"/>
          </a:xfrm>
          <a:prstGeom prst="rect">
            <a:avLst/>
          </a:prstGeom>
          <a:solidFill>
            <a:srgbClr val="2D1E8C"/>
          </a:solidFill>
        </p:spPr>
        <p:txBody>
          <a:bodyPr vert="vert270" wrap="square" numCol="1" rtlCol="0">
            <a:spAutoFit/>
          </a:bodyPr>
          <a:lstStyle/>
          <a:p>
            <a:pPr algn="just"/>
            <a:r>
              <a:rPr lang="en-US" sz="900" cap="all" spc="1000" dirty="0">
                <a:solidFill>
                  <a:srgbClr val="CFF0D5"/>
                </a:solidFill>
                <a:latin typeface="Julius Sans One" panose="02000000000000000000" pitchFamily="2" charset="77"/>
              </a:rPr>
              <a:t>With the helping hands of:</a:t>
            </a:r>
          </a:p>
          <a:p>
            <a:pPr algn="just"/>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Anastasia  </a:t>
            </a:r>
            <a:r>
              <a:rPr lang="en-US" sz="900" cap="all" spc="1000" dirty="0" err="1">
                <a:solidFill>
                  <a:srgbClr val="CFF0D5"/>
                </a:solidFill>
                <a:latin typeface="Julius Sans One" panose="02000000000000000000" pitchFamily="2" charset="77"/>
              </a:rPr>
              <a:t>Bauch</a:t>
            </a:r>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Daniel </a:t>
            </a:r>
            <a:r>
              <a:rPr lang="en-US" sz="900" cap="all" spc="1000" dirty="0" err="1">
                <a:solidFill>
                  <a:srgbClr val="CFF0D5"/>
                </a:solidFill>
                <a:latin typeface="Julius Sans One" panose="02000000000000000000" pitchFamily="2" charset="77"/>
              </a:rPr>
              <a:t>HaaS</a:t>
            </a:r>
            <a:endParaRPr lang="en-US" sz="900" cap="all" spc="1000" dirty="0">
              <a:solidFill>
                <a:srgbClr val="CFF0D5"/>
              </a:solidFill>
              <a:latin typeface="Julius Sans One" panose="02000000000000000000" pitchFamily="2" charset="77"/>
            </a:endParaRPr>
          </a:p>
          <a:p>
            <a:pPr algn="just"/>
            <a:endParaRPr lang="en-US" sz="300" cap="all" spc="1000" dirty="0">
              <a:solidFill>
                <a:srgbClr val="CFF0D5"/>
              </a:solidFill>
              <a:latin typeface="Julius Sans One" panose="02000000000000000000" pitchFamily="2" charset="77"/>
            </a:endParaRPr>
          </a:p>
        </p:txBody>
      </p:sp>
      <p:sp>
        <p:nvSpPr>
          <p:cNvPr id="44" name="Snip Diagonal Corner Rectangle 1">
            <a:extLst>
              <a:ext uri="{FF2B5EF4-FFF2-40B4-BE49-F238E27FC236}">
                <a16:creationId xmlns:a16="http://schemas.microsoft.com/office/drawing/2014/main" id="{42B1CBAB-D487-4810-81CF-AC53956EBC11}"/>
              </a:ext>
            </a:extLst>
          </p:cNvPr>
          <p:cNvSpPr/>
          <p:nvPr/>
        </p:nvSpPr>
        <p:spPr>
          <a:xfrm>
            <a:off x="2084601" y="4268280"/>
            <a:ext cx="1800000" cy="2340000"/>
          </a:xfrm>
          <a:prstGeom prst="snip1Rect">
            <a:avLst/>
          </a:prstGeom>
          <a:blipFill dpi="0" rotWithShape="1">
            <a:blip r:embed="rId9">
              <a:extLst>
                <a:ext uri="{28A0092B-C50C-407E-A947-70E740481C1C}">
                  <a14:useLocalDpi xmlns:a14="http://schemas.microsoft.com/office/drawing/2010/main" val="0"/>
                </a:ext>
              </a:extLst>
            </a:blip>
            <a:srcRect/>
            <a:stretch>
              <a:fillRect t="1" b="-8402"/>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9">
            <a:extLst>
              <a:ext uri="{FF2B5EF4-FFF2-40B4-BE49-F238E27FC236}">
                <a16:creationId xmlns:a16="http://schemas.microsoft.com/office/drawing/2014/main" id="{E958E63C-42C5-48BE-A7AD-9266B7147D90}"/>
              </a:ext>
            </a:extLst>
          </p:cNvPr>
          <p:cNvSpPr txBox="1"/>
          <p:nvPr/>
        </p:nvSpPr>
        <p:spPr>
          <a:xfrm>
            <a:off x="1498604" y="4268281"/>
            <a:ext cx="523220" cy="2340000"/>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Jörg</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reichert</a:t>
            </a:r>
            <a:endParaRPr lang="en-US" sz="1100" cap="all" spc="1000" dirty="0">
              <a:solidFill>
                <a:srgbClr val="CFF0D5"/>
              </a:solidFill>
              <a:latin typeface="Julius Sans One" panose="02000000000000000000" pitchFamily="2" charset="77"/>
            </a:endParaRPr>
          </a:p>
        </p:txBody>
      </p:sp>
      <p:sp>
        <p:nvSpPr>
          <p:cNvPr id="48" name="Snip Diagonal Corner Rectangle 1">
            <a:extLst>
              <a:ext uri="{FF2B5EF4-FFF2-40B4-BE49-F238E27FC236}">
                <a16:creationId xmlns:a16="http://schemas.microsoft.com/office/drawing/2014/main" id="{99BA42C9-E05F-43D6-96AD-622C79C428C0}"/>
              </a:ext>
            </a:extLst>
          </p:cNvPr>
          <p:cNvSpPr/>
          <p:nvPr/>
        </p:nvSpPr>
        <p:spPr>
          <a:xfrm>
            <a:off x="4780788" y="1497173"/>
            <a:ext cx="1800000" cy="2340000"/>
          </a:xfrm>
          <a:prstGeom prst="snip1Rect">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9">
            <a:extLst>
              <a:ext uri="{FF2B5EF4-FFF2-40B4-BE49-F238E27FC236}">
                <a16:creationId xmlns:a16="http://schemas.microsoft.com/office/drawing/2014/main" id="{C37310D2-193C-4FF8-B22F-79777F0E5334}"/>
              </a:ext>
            </a:extLst>
          </p:cNvPr>
          <p:cNvSpPr txBox="1"/>
          <p:nvPr/>
        </p:nvSpPr>
        <p:spPr>
          <a:xfrm>
            <a:off x="4187374" y="1497173"/>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Sonja Heinze</a:t>
            </a:r>
          </a:p>
        </p:txBody>
      </p:sp>
      <p:sp>
        <p:nvSpPr>
          <p:cNvPr id="3" name="Rechteck 2">
            <a:extLst>
              <a:ext uri="{FF2B5EF4-FFF2-40B4-BE49-F238E27FC236}">
                <a16:creationId xmlns:a16="http://schemas.microsoft.com/office/drawing/2014/main" id="{5700AFF1-5E2D-4EC7-9499-54F4F1DCB884}"/>
              </a:ext>
            </a:extLst>
          </p:cNvPr>
          <p:cNvSpPr/>
          <p:nvPr/>
        </p:nvSpPr>
        <p:spPr>
          <a:xfrm>
            <a:off x="5403832" y="364589"/>
            <a:ext cx="4740365" cy="615553"/>
          </a:xfrm>
          <a:prstGeom prst="rect">
            <a:avLst/>
          </a:prstGeom>
          <a:solidFill>
            <a:srgbClr val="2D1E8C"/>
          </a:solidFill>
        </p:spPr>
        <p:txBody>
          <a:bodyPr wrap="square">
            <a:spAutoFit/>
          </a:bodyPr>
          <a:lstStyle/>
          <a:p>
            <a:endParaRPr lang="en-US" sz="800" cap="all" spc="1000" dirty="0">
              <a:solidFill>
                <a:srgbClr val="CFF0D5"/>
              </a:solidFill>
              <a:latin typeface="Julius Sans One" panose="02000000000000000000" pitchFamily="2" charset="77"/>
            </a:endParaRPr>
          </a:p>
          <a:p>
            <a:pPr marL="171450" indent="-171450">
              <a:buFont typeface="Arial" panose="020B0604020202020204" pitchFamily="34" charset="0"/>
              <a:buChar char="•"/>
            </a:pPr>
            <a:endParaRPr lang="en-US" sz="8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err="1">
                <a:solidFill>
                  <a:srgbClr val="CFF0D5"/>
                </a:solidFill>
                <a:latin typeface="Julius Sans One" panose="02000000000000000000" pitchFamily="2" charset="77"/>
              </a:rPr>
              <a:t>Torsten</a:t>
            </a:r>
            <a:r>
              <a:rPr lang="en-US" sz="900" cap="all" spc="1000" dirty="0">
                <a:solidFill>
                  <a:srgbClr val="CFF0D5"/>
                </a:solidFill>
                <a:latin typeface="Julius Sans One" panose="02000000000000000000" pitchFamily="2" charset="77"/>
              </a:rPr>
              <a:t>  </a:t>
            </a:r>
            <a:r>
              <a:rPr lang="en-US" sz="900" cap="all" spc="1000" dirty="0" err="1">
                <a:solidFill>
                  <a:srgbClr val="CFF0D5"/>
                </a:solidFill>
                <a:latin typeface="Julius Sans One" panose="02000000000000000000" pitchFamily="2" charset="77"/>
              </a:rPr>
              <a:t>Röder</a:t>
            </a:r>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Annika </a:t>
            </a:r>
            <a:r>
              <a:rPr lang="en-US" sz="900" cap="all" spc="1000" dirty="0" err="1">
                <a:solidFill>
                  <a:srgbClr val="CFF0D5"/>
                </a:solidFill>
                <a:latin typeface="Julius Sans One" panose="02000000000000000000" pitchFamily="2" charset="77"/>
              </a:rPr>
              <a:t>Rockenberger</a:t>
            </a:r>
            <a:endParaRPr lang="en-US" sz="900" cap="all" spc="1000" dirty="0">
              <a:solidFill>
                <a:srgbClr val="CFF0D5"/>
              </a:solidFill>
              <a:latin typeface="Julius Sans One" panose="02000000000000000000" pitchFamily="2" charset="77"/>
            </a:endParaRPr>
          </a:p>
        </p:txBody>
      </p:sp>
      <p:sp>
        <p:nvSpPr>
          <p:cNvPr id="5" name="Rechteck 4">
            <a:extLst>
              <a:ext uri="{FF2B5EF4-FFF2-40B4-BE49-F238E27FC236}">
                <a16:creationId xmlns:a16="http://schemas.microsoft.com/office/drawing/2014/main" id="{79E41671-A7E1-4155-B995-A5D0C3DAC78F}"/>
              </a:ext>
            </a:extLst>
          </p:cNvPr>
          <p:cNvSpPr/>
          <p:nvPr/>
        </p:nvSpPr>
        <p:spPr>
          <a:xfrm>
            <a:off x="5403832" y="195225"/>
            <a:ext cx="4740365" cy="255987"/>
          </a:xfrm>
          <a:prstGeom prst="rect">
            <a:avLst/>
          </a:prstGeom>
          <a:solidFill>
            <a:srgbClr val="2D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8B27F07C-F314-47E7-A6CB-FD2B24729E3C}"/>
              </a:ext>
            </a:extLst>
          </p:cNvPr>
          <p:cNvPicPr>
            <a:picLocks noChangeAspect="1"/>
          </p:cNvPicPr>
          <p:nvPr/>
        </p:nvPicPr>
        <p:blipFill>
          <a:blip r:embed="rId11"/>
          <a:stretch>
            <a:fillRect/>
          </a:stretch>
        </p:blipFill>
        <p:spPr>
          <a:xfrm>
            <a:off x="4748559" y="4286307"/>
            <a:ext cx="1895439" cy="2321973"/>
          </a:xfrm>
          <a:prstGeom prst="snip1Rect">
            <a:avLst/>
          </a:prstGeom>
          <a:ln>
            <a:solidFill>
              <a:schemeClr val="tx1"/>
            </a:solidFill>
          </a:ln>
        </p:spPr>
      </p:pic>
    </p:spTree>
    <p:extLst>
      <p:ext uri="{BB962C8B-B14F-4D97-AF65-F5344CB8AC3E}">
        <p14:creationId xmlns:p14="http://schemas.microsoft.com/office/powerpoint/2010/main" val="29455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Diagonal Corner Rectangle 7">
            <a:extLst>
              <a:ext uri="{FF2B5EF4-FFF2-40B4-BE49-F238E27FC236}">
                <a16:creationId xmlns:a16="http://schemas.microsoft.com/office/drawing/2014/main" id="{610EFAAA-2AFE-1140-84FE-1EA5454ECF2C}"/>
              </a:ext>
            </a:extLst>
          </p:cNvPr>
          <p:cNvSpPr/>
          <p:nvPr/>
        </p:nvSpPr>
        <p:spPr>
          <a:xfrm>
            <a:off x="371477" y="1721038"/>
            <a:ext cx="11449047"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6" name="TextBox 5">
            <a:extLst>
              <a:ext uri="{FF2B5EF4-FFF2-40B4-BE49-F238E27FC236}">
                <a16:creationId xmlns:a16="http://schemas.microsoft.com/office/drawing/2014/main" id="{94B67877-4939-FB4B-8C11-8A91337202EA}"/>
              </a:ext>
            </a:extLst>
          </p:cNvPr>
          <p:cNvSpPr txBox="1"/>
          <p:nvPr/>
        </p:nvSpPr>
        <p:spPr>
          <a:xfrm>
            <a:off x="655716" y="1607313"/>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one</a:t>
            </a:r>
          </a:p>
        </p:txBody>
      </p:sp>
      <p:cxnSp>
        <p:nvCxnSpPr>
          <p:cNvPr id="10" name="Straight Connector 9">
            <a:extLst>
              <a:ext uri="{FF2B5EF4-FFF2-40B4-BE49-F238E27FC236}">
                <a16:creationId xmlns:a16="http://schemas.microsoft.com/office/drawing/2014/main" id="{B465FF0E-896A-F04C-B417-ACF0AB547A4A}"/>
              </a:ext>
            </a:extLst>
          </p:cNvPr>
          <p:cNvCxnSpPr>
            <a:cxnSpLocks/>
          </p:cNvCxnSpPr>
          <p:nvPr/>
        </p:nvCxnSpPr>
        <p:spPr>
          <a:xfrm>
            <a:off x="1732156" y="6242011"/>
            <a:ext cx="8370849" cy="0"/>
          </a:xfrm>
          <a:prstGeom prst="line">
            <a:avLst/>
          </a:prstGeom>
          <a:ln w="63500">
            <a:solidFill>
              <a:srgbClr val="1A7B73"/>
            </a:solidFill>
          </a:ln>
        </p:spPr>
        <p:style>
          <a:lnRef idx="1">
            <a:schemeClr val="accent1"/>
          </a:lnRef>
          <a:fillRef idx="0">
            <a:schemeClr val="accent1"/>
          </a:fillRef>
          <a:effectRef idx="0">
            <a:schemeClr val="accent1"/>
          </a:effectRef>
          <a:fontRef idx="minor">
            <a:schemeClr val="tx1"/>
          </a:fontRef>
        </p:style>
      </p:cxnSp>
      <p:sp>
        <p:nvSpPr>
          <p:cNvPr id="7" name="Snip Diagonal Corner Rectangle 7">
            <a:extLst>
              <a:ext uri="{FF2B5EF4-FFF2-40B4-BE49-F238E27FC236}">
                <a16:creationId xmlns:a16="http://schemas.microsoft.com/office/drawing/2014/main" id="{C43D4305-B654-4EDC-8A8B-B2E732D22482}"/>
              </a:ext>
            </a:extLst>
          </p:cNvPr>
          <p:cNvSpPr/>
          <p:nvPr/>
        </p:nvSpPr>
        <p:spPr>
          <a:xfrm>
            <a:off x="371477" y="162142"/>
            <a:ext cx="11449048" cy="993588"/>
          </a:xfrm>
          <a:prstGeom prst="rect">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TextBox 5">
            <a:extLst>
              <a:ext uri="{FF2B5EF4-FFF2-40B4-BE49-F238E27FC236}">
                <a16:creationId xmlns:a16="http://schemas.microsoft.com/office/drawing/2014/main" id="{2361C1A1-E16A-435B-B79C-DA06F136D731}"/>
              </a:ext>
            </a:extLst>
          </p:cNvPr>
          <p:cNvSpPr txBox="1"/>
          <p:nvPr/>
        </p:nvSpPr>
        <p:spPr>
          <a:xfrm>
            <a:off x="1917546" y="138668"/>
            <a:ext cx="8788554" cy="1077218"/>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Future Prospects</a:t>
            </a:r>
          </a:p>
          <a:p>
            <a:r>
              <a:rPr lang="en-US" sz="1600" cap="all" spc="600" dirty="0">
                <a:solidFill>
                  <a:srgbClr val="FFC3C3"/>
                </a:solidFill>
                <a:latin typeface="Josefin Sans SemiBold" pitchFamily="2" charset="77"/>
              </a:rPr>
              <a:t>For developing after the awards ceremony </a:t>
            </a:r>
            <a:endParaRPr lang="en-US" sz="1600" cap="all" spc="600" dirty="0">
              <a:latin typeface="Josefin Sans SemiBold" pitchFamily="2" charset="77"/>
            </a:endParaRPr>
          </a:p>
        </p:txBody>
      </p:sp>
      <p:sp>
        <p:nvSpPr>
          <p:cNvPr id="12" name="Snip Diagonal Corner Rectangle 7">
            <a:extLst>
              <a:ext uri="{FF2B5EF4-FFF2-40B4-BE49-F238E27FC236}">
                <a16:creationId xmlns:a16="http://schemas.microsoft.com/office/drawing/2014/main" id="{F05B6A5D-E7E4-4A91-9D8A-96FC488F3095}"/>
              </a:ext>
            </a:extLst>
          </p:cNvPr>
          <p:cNvSpPr/>
          <p:nvPr/>
        </p:nvSpPr>
        <p:spPr>
          <a:xfrm>
            <a:off x="371476" y="3273644"/>
            <a:ext cx="11449047"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13" name="TextBox 5">
            <a:extLst>
              <a:ext uri="{FF2B5EF4-FFF2-40B4-BE49-F238E27FC236}">
                <a16:creationId xmlns:a16="http://schemas.microsoft.com/office/drawing/2014/main" id="{19E39EEE-AAE6-41DC-AB8D-4D756AED0A20}"/>
              </a:ext>
            </a:extLst>
          </p:cNvPr>
          <p:cNvSpPr txBox="1"/>
          <p:nvPr/>
        </p:nvSpPr>
        <p:spPr>
          <a:xfrm>
            <a:off x="655716" y="3129962"/>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two</a:t>
            </a:r>
          </a:p>
        </p:txBody>
      </p:sp>
      <p:sp>
        <p:nvSpPr>
          <p:cNvPr id="14" name="Snip Diagonal Corner Rectangle 7">
            <a:extLst>
              <a:ext uri="{FF2B5EF4-FFF2-40B4-BE49-F238E27FC236}">
                <a16:creationId xmlns:a16="http://schemas.microsoft.com/office/drawing/2014/main" id="{74596900-BACA-4EE9-9F8C-0B94289BD85E}"/>
              </a:ext>
            </a:extLst>
          </p:cNvPr>
          <p:cNvSpPr/>
          <p:nvPr/>
        </p:nvSpPr>
        <p:spPr>
          <a:xfrm>
            <a:off x="371476" y="4826250"/>
            <a:ext cx="11449049"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15" name="TextBox 5">
            <a:extLst>
              <a:ext uri="{FF2B5EF4-FFF2-40B4-BE49-F238E27FC236}">
                <a16:creationId xmlns:a16="http://schemas.microsoft.com/office/drawing/2014/main" id="{10B4F08F-4901-484D-8500-BD504D45D052}"/>
              </a:ext>
            </a:extLst>
          </p:cNvPr>
          <p:cNvSpPr txBox="1"/>
          <p:nvPr/>
        </p:nvSpPr>
        <p:spPr>
          <a:xfrm>
            <a:off x="682782" y="4648089"/>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three</a:t>
            </a:r>
          </a:p>
        </p:txBody>
      </p:sp>
      <p:sp>
        <p:nvSpPr>
          <p:cNvPr id="18" name="TextBox 5">
            <a:extLst>
              <a:ext uri="{FF2B5EF4-FFF2-40B4-BE49-F238E27FC236}">
                <a16:creationId xmlns:a16="http://schemas.microsoft.com/office/drawing/2014/main" id="{F35CC0B0-F746-42ED-8A16-8586FE675EBC}"/>
              </a:ext>
            </a:extLst>
          </p:cNvPr>
          <p:cNvSpPr txBox="1"/>
          <p:nvPr/>
        </p:nvSpPr>
        <p:spPr>
          <a:xfrm>
            <a:off x="3847009" y="1900719"/>
            <a:ext cx="6622475" cy="738664"/>
          </a:xfrm>
          <a:prstGeom prst="rect">
            <a:avLst/>
          </a:prstGeom>
          <a:noFill/>
          <a:ln>
            <a:noFill/>
          </a:ln>
        </p:spPr>
        <p:txBody>
          <a:bodyPr wrap="square" lIns="0" tIns="0" rIns="0" bIns="0" rtlCol="0">
            <a:spAutoFit/>
          </a:bodyPr>
          <a:lstStyle/>
          <a:p>
            <a:r>
              <a:rPr lang="en-US" sz="2400" cap="all" spc="600" dirty="0">
                <a:latin typeface="Josefin Sans SemiBold" pitchFamily="2" charset="77"/>
              </a:rPr>
              <a:t>Link with other datasets EG.: use them in riddles</a:t>
            </a:r>
          </a:p>
        </p:txBody>
      </p:sp>
      <p:sp>
        <p:nvSpPr>
          <p:cNvPr id="19" name="TextBox 5">
            <a:extLst>
              <a:ext uri="{FF2B5EF4-FFF2-40B4-BE49-F238E27FC236}">
                <a16:creationId xmlns:a16="http://schemas.microsoft.com/office/drawing/2014/main" id="{FCA84BEF-9EA9-41F9-93CC-4ACC57938457}"/>
              </a:ext>
            </a:extLst>
          </p:cNvPr>
          <p:cNvSpPr txBox="1"/>
          <p:nvPr/>
        </p:nvSpPr>
        <p:spPr>
          <a:xfrm>
            <a:off x="3696583" y="3439815"/>
            <a:ext cx="7971542" cy="923330"/>
          </a:xfrm>
          <a:prstGeom prst="rect">
            <a:avLst/>
          </a:prstGeom>
          <a:noFill/>
          <a:ln>
            <a:noFill/>
          </a:ln>
        </p:spPr>
        <p:txBody>
          <a:bodyPr wrap="square" lIns="0" tIns="0" rIns="0" bIns="0" rtlCol="0">
            <a:spAutoFit/>
          </a:bodyPr>
          <a:lstStyle/>
          <a:p>
            <a:r>
              <a:rPr lang="en-US" sz="2400" cap="all" spc="600" dirty="0">
                <a:latin typeface="Josefin Sans SemiBold" pitchFamily="2" charset="77"/>
              </a:rPr>
              <a:t>Extend the game</a:t>
            </a:r>
          </a:p>
          <a:p>
            <a:r>
              <a:rPr lang="en-US" sz="1200" cap="all" spc="600" dirty="0">
                <a:latin typeface="Josefin Sans SemiBold" pitchFamily="2" charset="77"/>
              </a:rPr>
              <a:t>Adding the rest of the family as characters</a:t>
            </a:r>
          </a:p>
          <a:p>
            <a:r>
              <a:rPr lang="en-US" sz="1200" cap="all" spc="600" dirty="0">
                <a:latin typeface="Josefin Sans SemiBold" pitchFamily="2" charset="77"/>
              </a:rPr>
              <a:t>Including all of the rooms of the villa</a:t>
            </a:r>
          </a:p>
          <a:p>
            <a:r>
              <a:rPr lang="en-US" sz="1200" cap="all" spc="600" dirty="0">
                <a:latin typeface="Josefin Sans SemiBold" pitchFamily="2" charset="77"/>
              </a:rPr>
              <a:t>Extending the storyline</a:t>
            </a:r>
          </a:p>
        </p:txBody>
      </p:sp>
      <p:sp>
        <p:nvSpPr>
          <p:cNvPr id="20" name="TextBox 5">
            <a:extLst>
              <a:ext uri="{FF2B5EF4-FFF2-40B4-BE49-F238E27FC236}">
                <a16:creationId xmlns:a16="http://schemas.microsoft.com/office/drawing/2014/main" id="{96C2064E-9B8E-40BE-BB7A-EE7ECF5D1479}"/>
              </a:ext>
            </a:extLst>
          </p:cNvPr>
          <p:cNvSpPr txBox="1"/>
          <p:nvPr/>
        </p:nvSpPr>
        <p:spPr>
          <a:xfrm>
            <a:off x="4886326" y="4999667"/>
            <a:ext cx="6622892" cy="553998"/>
          </a:xfrm>
          <a:prstGeom prst="rect">
            <a:avLst/>
          </a:prstGeom>
          <a:noFill/>
          <a:ln>
            <a:noFill/>
          </a:ln>
        </p:spPr>
        <p:txBody>
          <a:bodyPr wrap="square" lIns="0" tIns="0" rIns="0" bIns="0" rtlCol="0">
            <a:spAutoFit/>
          </a:bodyPr>
          <a:lstStyle/>
          <a:p>
            <a:r>
              <a:rPr lang="en-US" sz="2400" cap="all" spc="600" dirty="0">
                <a:latin typeface="Josefin Sans SemiBold" pitchFamily="2" charset="77"/>
              </a:rPr>
              <a:t>Bugfixes &amp;Technical Stuff </a:t>
            </a:r>
            <a:endParaRPr lang="en-US" sz="1200" cap="all" spc="600" dirty="0">
              <a:latin typeface="Josefin Sans SemiBold" pitchFamily="2" charset="77"/>
            </a:endParaRPr>
          </a:p>
          <a:p>
            <a:r>
              <a:rPr lang="en-US" sz="1200" cap="all" spc="600" dirty="0">
                <a:latin typeface="Josefin Sans SemiBold" pitchFamily="2" charset="77"/>
              </a:rPr>
              <a:t>Availability as </a:t>
            </a:r>
            <a:r>
              <a:rPr lang="en-US" sz="1200" cap="all" spc="600" dirty="0" err="1">
                <a:latin typeface="Josefin Sans SemiBold" pitchFamily="2" charset="77"/>
              </a:rPr>
              <a:t>WebVErsion</a:t>
            </a:r>
            <a:r>
              <a:rPr lang="en-US" sz="1200" cap="all" spc="600" dirty="0">
                <a:latin typeface="Josefin Sans SemiBold" pitchFamily="2" charset="77"/>
              </a:rPr>
              <a:t> </a:t>
            </a:r>
          </a:p>
        </p:txBody>
      </p:sp>
    </p:spTree>
    <p:extLst>
      <p:ext uri="{BB962C8B-B14F-4D97-AF65-F5344CB8AC3E}">
        <p14:creationId xmlns:p14="http://schemas.microsoft.com/office/powerpoint/2010/main" val="27813613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utterstock_BoldMinimalistic" id="{9804EA9A-5898-4128-BD93-BC2034BC5613}" vid="{67461A89-713D-4C68-B85F-B865487F280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Shutterstock_BoldMinimalistic</Template>
  <TotalTime>0</TotalTime>
  <Words>494</Words>
  <Application>Microsoft Office PowerPoint</Application>
  <PresentationFormat>Breitbild</PresentationFormat>
  <Paragraphs>64</Paragraphs>
  <Slides>7</Slides>
  <Notes>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vt:i4>
      </vt:variant>
    </vt:vector>
  </HeadingPairs>
  <TitlesOfParts>
    <vt:vector size="12" baseType="lpstr">
      <vt:lpstr>Arial</vt:lpstr>
      <vt:lpstr>Calibri</vt:lpstr>
      <vt:lpstr>Julius Sans One</vt:lpstr>
      <vt:lpstr>Josefin Sans SemiBold</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 Gleissner</dc:creator>
  <cp:lastModifiedBy>L. Gleissner</cp:lastModifiedBy>
  <cp:revision>44</cp:revision>
  <dcterms:created xsi:type="dcterms:W3CDTF">2020-06-16T17:24:11Z</dcterms:created>
  <dcterms:modified xsi:type="dcterms:W3CDTF">2020-07-04T09:11:13Z</dcterms:modified>
</cp:coreProperties>
</file>